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6"/>
  </p:notesMasterIdLst>
  <p:sldIdLst>
    <p:sldId id="256" r:id="rId2"/>
    <p:sldId id="257" r:id="rId3"/>
    <p:sldId id="330" r:id="rId4"/>
    <p:sldId id="331" r:id="rId5"/>
    <p:sldId id="332"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9" r:id="rId20"/>
    <p:sldId id="368" r:id="rId21"/>
    <p:sldId id="361" r:id="rId22"/>
    <p:sldId id="362" r:id="rId23"/>
    <p:sldId id="363" r:id="rId24"/>
    <p:sldId id="35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chutua2" initials="k" lastIdx="12" clrIdx="0"/>
  <p:cmAuthor id="1" name="bcoope18" initials="bc" lastIdx="9" clrIdx="1"/>
  <p:cmAuthor id="2" name="admin"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59338" autoAdjust="0"/>
  </p:normalViewPr>
  <p:slideViewPr>
    <p:cSldViewPr>
      <p:cViewPr varScale="1">
        <p:scale>
          <a:sx n="54" d="100"/>
          <a:sy n="54" d="100"/>
        </p:scale>
        <p:origin x="-147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5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3"/>
  <c:chart>
    <c:title>
      <c:tx>
        <c:rich>
          <a:bodyPr/>
          <a:lstStyle/>
          <a:p>
            <a:pPr>
              <a:defRPr/>
            </a:pPr>
            <a:r>
              <a:rPr lang="en-US" dirty="0"/>
              <a:t>Addressing Barriers to Care</a:t>
            </a:r>
          </a:p>
        </c:rich>
      </c:tx>
      <c:layout>
        <c:manualLayout>
          <c:xMode val="edge"/>
          <c:yMode val="edge"/>
          <c:x val="0.15884514435695543"/>
          <c:y val="0.11111111111111112"/>
        </c:manualLayout>
      </c:layout>
    </c:title>
    <c:view3D>
      <c:rotX val="75"/>
      <c:perspective val="30"/>
    </c:view3D>
    <c:plotArea>
      <c:layout>
        <c:manualLayout>
          <c:layoutTarget val="inner"/>
          <c:xMode val="edge"/>
          <c:yMode val="edge"/>
          <c:x val="1.5100674915635551E-2"/>
          <c:y val="0.2378414503742588"/>
          <c:w val="0.58514853256979271"/>
          <c:h val="0.71518153980752408"/>
        </c:manualLayout>
      </c:layout>
      <c:pie3DChart>
        <c:varyColors val="1"/>
        <c:ser>
          <c:idx val="0"/>
          <c:order val="0"/>
          <c:tx>
            <c:strRef>
              <c:f>Sheet1!$B$1</c:f>
              <c:strCache>
                <c:ptCount val="1"/>
                <c:pt idx="0">
                  <c:v>Structural Changes Initiated as of September 31, 2013</c:v>
                </c:pt>
              </c:strCache>
            </c:strRef>
          </c:tx>
          <c:explosion val="25"/>
          <c:dLbls>
            <c:dLbl>
              <c:idx val="0"/>
              <c:layout/>
              <c:tx>
                <c:rich>
                  <a:bodyPr/>
                  <a:lstStyle/>
                  <a:p>
                    <a:r>
                      <a:rPr lang="en-US"/>
                      <a:t>49%</a:t>
                    </a:r>
                  </a:p>
                </c:rich>
              </c:tx>
              <c:showVal val="1"/>
              <c:showPercent val="1"/>
            </c:dLbl>
            <c:dLbl>
              <c:idx val="1"/>
              <c:layout/>
              <c:tx>
                <c:rich>
                  <a:bodyPr/>
                  <a:lstStyle/>
                  <a:p>
                    <a:r>
                      <a:rPr lang="en-US" dirty="0" smtClean="0"/>
                      <a:t>41%</a:t>
                    </a:r>
                    <a:endParaRPr lang="en-US" dirty="0"/>
                  </a:p>
                </c:rich>
              </c:tx>
              <c:showVal val="1"/>
              <c:showPercent val="1"/>
            </c:dLbl>
            <c:dLbl>
              <c:idx val="2"/>
              <c:layout/>
              <c:tx>
                <c:rich>
                  <a:bodyPr/>
                  <a:lstStyle/>
                  <a:p>
                    <a:r>
                      <a:rPr lang="en-US" dirty="0" smtClean="0"/>
                      <a:t>10%</a:t>
                    </a:r>
                    <a:endParaRPr lang="en-US" dirty="0"/>
                  </a:p>
                </c:rich>
              </c:tx>
              <c:showVal val="1"/>
              <c:showPercent val="1"/>
            </c:dLbl>
            <c:dLbl>
              <c:idx val="3"/>
              <c:delete val="1"/>
            </c:dLbl>
            <c:dLbl>
              <c:idx val="4"/>
              <c:delete val="1"/>
            </c:dLbl>
            <c:dLbl>
              <c:idx val="5"/>
              <c:delete val="1"/>
            </c:dLbl>
            <c:showVal val="1"/>
            <c:showPercent val="1"/>
          </c:dLbls>
          <c:cat>
            <c:strRef>
              <c:f>Sheet1!$A$2:$A$4</c:f>
              <c:strCache>
                <c:ptCount val="3"/>
                <c:pt idx="0">
                  <c:v>Testing/HIV Diagnosis</c:v>
                </c:pt>
                <c:pt idx="1">
                  <c:v>Linkage to Care</c:v>
                </c:pt>
                <c:pt idx="2">
                  <c:v>Engaged/Retained in Care</c:v>
                </c:pt>
              </c:strCache>
            </c:strRef>
          </c:cat>
          <c:val>
            <c:numRef>
              <c:f>Sheet1!$B$2:$B$4</c:f>
              <c:numCache>
                <c:formatCode>General</c:formatCode>
                <c:ptCount val="3"/>
                <c:pt idx="0">
                  <c:v>0.48636363636363644</c:v>
                </c:pt>
                <c:pt idx="1">
                  <c:v>0.41363636363636369</c:v>
                </c:pt>
                <c:pt idx="2">
                  <c:v>0.1</c:v>
                </c:pt>
              </c:numCache>
            </c:numRef>
          </c:val>
        </c:ser>
        <c:dLbls/>
      </c:pie3DChart>
    </c:plotArea>
    <c:legend>
      <c:legendPos val="r"/>
      <c:layout>
        <c:manualLayout>
          <c:xMode val="edge"/>
          <c:yMode val="edge"/>
          <c:x val="0.58535358080239952"/>
          <c:y val="0.3147453096140761"/>
          <c:w val="0.41464641919760037"/>
          <c:h val="0.42557110916690977"/>
        </c:manualLayout>
      </c:layout>
    </c:legend>
    <c:plotVisOnly val="1"/>
    <c:dispBlanksAs val="zero"/>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0.01389</cdr:x>
      <cdr:y>0.01852</cdr:y>
    </cdr:from>
    <cdr:to>
      <cdr:x>1</cdr:x>
      <cdr:y>0.12963</cdr:y>
    </cdr:to>
    <cdr:sp macro="" textlink="">
      <cdr:nvSpPr>
        <cdr:cNvPr id="2" name="TextBox 1"/>
        <cdr:cNvSpPr txBox="1"/>
      </cdr:nvSpPr>
      <cdr:spPr>
        <a:xfrm xmlns:a="http://schemas.openxmlformats.org/drawingml/2006/main">
          <a:off x="76200" y="76206"/>
          <a:ext cx="5410200" cy="457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b="1" dirty="0" smtClean="0">
              <a:solidFill>
                <a:schemeClr val="tx1"/>
              </a:solidFill>
              <a:latin typeface="Arial" pitchFamily="34" charset="0"/>
              <a:cs typeface="Arial" pitchFamily="34" charset="0"/>
            </a:rPr>
            <a:t>220 Structural</a:t>
          </a:r>
          <a:r>
            <a:rPr lang="en-US" sz="2200" b="1" baseline="0" dirty="0" smtClean="0">
              <a:solidFill>
                <a:schemeClr val="tx1"/>
              </a:solidFill>
              <a:latin typeface="Arial" pitchFamily="34" charset="0"/>
              <a:cs typeface="Arial" pitchFamily="34" charset="0"/>
            </a:rPr>
            <a:t> Change Objectives, PTD </a:t>
          </a:r>
          <a:endParaRPr lang="en-US" sz="2200" b="1" dirty="0">
            <a:solidFill>
              <a:schemeClr val="tx1"/>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9D3618-3DA0-4990-BED4-0A33AD592F58}" type="datetimeFigureOut">
              <a:rPr lang="en-US" smtClean="0"/>
              <a:pPr/>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4CDF5-1224-4475-813F-2C7C278B883F}" type="slidenum">
              <a:rPr lang="en-US" smtClean="0"/>
              <a:pPr/>
              <a:t>‹#›</a:t>
            </a:fld>
            <a:endParaRPr lang="en-US"/>
          </a:p>
        </p:txBody>
      </p:sp>
    </p:spTree>
    <p:extLst>
      <p:ext uri="{BB962C8B-B14F-4D97-AF65-F5344CB8AC3E}">
        <p14:creationId xmlns:p14="http://schemas.microsoft.com/office/powerpoint/2010/main" xmlns="" val="405599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6C4CDF5-1224-4475-813F-2C7C278B883F}" type="slidenum">
              <a:rPr lang="en-US" smtClean="0"/>
              <a:pPr/>
              <a:t>1</a:t>
            </a:fld>
            <a:endParaRPr lang="en-US"/>
          </a:p>
        </p:txBody>
      </p:sp>
    </p:spTree>
    <p:extLst>
      <p:ext uri="{BB962C8B-B14F-4D97-AF65-F5344CB8AC3E}">
        <p14:creationId xmlns:p14="http://schemas.microsoft.com/office/powerpoint/2010/main" xmlns="" val="346624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a:ln/>
        </p:spPr>
      </p:sp>
      <p:sp>
        <p:nvSpPr>
          <p:cNvPr id="104451"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mtClean="0">
                <a:latin typeface="Times" charset="0"/>
                <a:cs typeface="Calibri" pitchFamily="34" charset="0"/>
              </a:rPr>
              <a:t>Let’s use an example of a river to illustrate the effect of intervening at the structural level. Imagine a river. The current is strong, and the only way to reach the other side is by a bridge. The bridge is broken, and people who try to cross keep falling into the river.  </a:t>
            </a:r>
            <a:r>
              <a:rPr lang="en-US" b="1" smtClean="0">
                <a:latin typeface="Times" charset="0"/>
                <a:cs typeface="Calibri" pitchFamily="34" charset="0"/>
              </a:rPr>
              <a:t>CLICK</a:t>
            </a:r>
          </a:p>
          <a:p>
            <a:pPr eaLnBrk="1" hangingPunct="1">
              <a:spcBef>
                <a:spcPct val="0"/>
              </a:spcBef>
            </a:pPr>
            <a:r>
              <a:rPr lang="en-US" smtClean="0">
                <a:latin typeface="Times" charset="0"/>
                <a:cs typeface="Calibri" pitchFamily="34" charset="0"/>
              </a:rPr>
              <a:t> </a:t>
            </a:r>
          </a:p>
          <a:p>
            <a:pPr eaLnBrk="1" hangingPunct="1">
              <a:spcBef>
                <a:spcPct val="0"/>
              </a:spcBef>
            </a:pPr>
            <a:r>
              <a:rPr lang="en-US" smtClean="0">
                <a:latin typeface="Times" charset="0"/>
                <a:cs typeface="Calibri" pitchFamily="34" charset="0"/>
              </a:rPr>
              <a:t>There are people on the shore who see this and attempt to rescue the victims.  First, they run downstream and pull individuals from the water one by one.  People are being saved from drowning, but it’s hard work to reach everyone.  </a:t>
            </a:r>
            <a:r>
              <a:rPr lang="en-US" b="1" smtClean="0">
                <a:latin typeface="Times" charset="0"/>
                <a:cs typeface="Calibri" pitchFamily="34" charset="0"/>
              </a:rPr>
              <a:t>CLICK</a:t>
            </a:r>
          </a:p>
          <a:p>
            <a:pPr eaLnBrk="1" hangingPunct="1">
              <a:spcBef>
                <a:spcPct val="0"/>
              </a:spcBef>
            </a:pPr>
            <a:endParaRPr lang="en-US" smtClean="0">
              <a:latin typeface="Times" charset="0"/>
              <a:cs typeface="Calibri" pitchFamily="34" charset="0"/>
            </a:endParaRPr>
          </a:p>
          <a:p>
            <a:pPr eaLnBrk="1" hangingPunct="1">
              <a:spcBef>
                <a:spcPct val="0"/>
              </a:spcBef>
            </a:pPr>
            <a:r>
              <a:rPr lang="en-US" smtClean="0">
                <a:latin typeface="Times" charset="0"/>
                <a:cs typeface="Calibri" pitchFamily="34" charset="0"/>
              </a:rPr>
              <a:t>The problem is that the bridge is still broken, and people continue to fall into the river and fight for their lives. </a:t>
            </a:r>
            <a:r>
              <a:rPr lang="en-US" b="1" smtClean="0">
                <a:latin typeface="Times" charset="0"/>
                <a:cs typeface="Calibri" pitchFamily="34" charset="0"/>
              </a:rPr>
              <a:t>CLICK</a:t>
            </a:r>
          </a:p>
          <a:p>
            <a:pPr eaLnBrk="1" hangingPunct="1">
              <a:spcBef>
                <a:spcPct val="0"/>
              </a:spcBef>
            </a:pPr>
            <a:endParaRPr lang="en-US" smtClean="0">
              <a:latin typeface="Times" charset="0"/>
              <a:cs typeface="Calibri" pitchFamily="34" charset="0"/>
            </a:endParaRPr>
          </a:p>
          <a:p>
            <a:pPr eaLnBrk="1" hangingPunct="1">
              <a:spcBef>
                <a:spcPct val="0"/>
              </a:spcBef>
            </a:pPr>
            <a:r>
              <a:rPr lang="en-US" smtClean="0">
                <a:latin typeface="Times" charset="0"/>
                <a:cs typeface="Calibri" pitchFamily="34" charset="0"/>
              </a:rPr>
              <a:t>Prompt:  At what level is the response? (individual-level intervention)</a:t>
            </a:r>
          </a:p>
          <a:p>
            <a:pPr eaLnBrk="1" hangingPunct="1"/>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a:ln/>
        </p:spPr>
      </p:sp>
      <p:sp>
        <p:nvSpPr>
          <p:cNvPr id="105475"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mtClean="0">
                <a:latin typeface="Times" charset="0"/>
                <a:cs typeface="Calibri" pitchFamily="34" charset="0"/>
              </a:rPr>
              <a:t>The rescuers begin to get tired and do not see an end in sight.  Then someone has an idea – to warn the people crossing the bridge that it is broken by </a:t>
            </a:r>
            <a:r>
              <a:rPr lang="en-US" u="sng" smtClean="0">
                <a:latin typeface="Times" charset="0"/>
                <a:cs typeface="Calibri" pitchFamily="34" charset="0"/>
              </a:rPr>
              <a:t>posting signs</a:t>
            </a:r>
            <a:r>
              <a:rPr lang="en-US" b="1" smtClean="0">
                <a:latin typeface="Times" charset="0"/>
                <a:cs typeface="Calibri" pitchFamily="34" charset="0"/>
              </a:rPr>
              <a:t>.   CLICK</a:t>
            </a:r>
          </a:p>
          <a:p>
            <a:pPr eaLnBrk="1" hangingPunct="1">
              <a:spcBef>
                <a:spcPct val="0"/>
              </a:spcBef>
            </a:pPr>
            <a:endParaRPr lang="en-US" smtClean="0">
              <a:latin typeface="Times" charset="0"/>
              <a:cs typeface="Calibri" pitchFamily="34" charset="0"/>
            </a:endParaRPr>
          </a:p>
          <a:p>
            <a:pPr eaLnBrk="1" hangingPunct="1">
              <a:spcBef>
                <a:spcPct val="0"/>
              </a:spcBef>
            </a:pPr>
            <a:r>
              <a:rPr lang="en-US" smtClean="0">
                <a:latin typeface="Times" charset="0"/>
                <a:cs typeface="Calibri" pitchFamily="34" charset="0"/>
              </a:rPr>
              <a:t>The community begins a campaign to make people aware of the dangerous bridge.  A couple of people manage to cross the bridge safely, </a:t>
            </a:r>
            <a:r>
              <a:rPr lang="en-US" b="1" smtClean="0">
                <a:latin typeface="Times" charset="0"/>
                <a:cs typeface="Calibri" pitchFamily="34" charset="0"/>
              </a:rPr>
              <a:t>CLICK</a:t>
            </a:r>
            <a:r>
              <a:rPr lang="en-US" smtClean="0">
                <a:latin typeface="Times" charset="0"/>
                <a:cs typeface="Calibri" pitchFamily="34" charset="0"/>
              </a:rPr>
              <a:t> but </a:t>
            </a:r>
            <a:r>
              <a:rPr lang="en-US" b="1" smtClean="0">
                <a:latin typeface="Times" charset="0"/>
                <a:cs typeface="Calibri" pitchFamily="34" charset="0"/>
              </a:rPr>
              <a:t>most do not even see the signs</a:t>
            </a:r>
            <a:r>
              <a:rPr lang="en-US" smtClean="0">
                <a:latin typeface="Times" charset="0"/>
                <a:cs typeface="Calibri" pitchFamily="34" charset="0"/>
              </a:rPr>
              <a:t>.  </a:t>
            </a:r>
            <a:r>
              <a:rPr lang="en-US" b="1" smtClean="0">
                <a:latin typeface="Times" charset="0"/>
                <a:cs typeface="Calibri" pitchFamily="34" charset="0"/>
              </a:rPr>
              <a:t>CLICK</a:t>
            </a:r>
            <a:r>
              <a:rPr lang="en-US" smtClean="0">
                <a:latin typeface="Times" charset="0"/>
                <a:cs typeface="Calibri" pitchFamily="34" charset="0"/>
              </a:rPr>
              <a:t>  The rate of people falling into the river remains high. </a:t>
            </a:r>
          </a:p>
          <a:p>
            <a:pPr eaLnBrk="1" hangingPunct="1">
              <a:spcBef>
                <a:spcPct val="0"/>
              </a:spcBef>
            </a:pPr>
            <a:endParaRPr lang="en-US" smtClean="0">
              <a:latin typeface="Times" charset="0"/>
            </a:endParaRPr>
          </a:p>
          <a:p>
            <a:pPr eaLnBrk="1" hangingPunct="1">
              <a:spcBef>
                <a:spcPct val="0"/>
              </a:spcBef>
            </a:pPr>
            <a:endParaRPr lang="en-US" smtClean="0">
              <a:latin typeface="Times" charset="0"/>
            </a:endParaRPr>
          </a:p>
          <a:p>
            <a:pPr eaLnBrk="1" hangingPunct="1">
              <a:spcBef>
                <a:spcPct val="0"/>
              </a:spcBef>
            </a:pPr>
            <a:r>
              <a:rPr lang="en-US" smtClean="0">
                <a:latin typeface="Times" charset="0"/>
                <a:cs typeface="Calibri" pitchFamily="34" charset="0"/>
              </a:rPr>
              <a:t>Prompt:  At what level is the response? (community-level intervention)</a:t>
            </a:r>
          </a:p>
          <a:p>
            <a:pPr eaLnBrk="1" hangingPunct="1">
              <a:spcBef>
                <a:spcPct val="0"/>
              </a:spcBef>
            </a:pPr>
            <a:endParaRPr lang="en-US" smtClean="0">
              <a:latin typeface="Times" charset="0"/>
            </a:endParaRPr>
          </a:p>
          <a:p>
            <a:pPr eaLnBrk="1" hangingPunct="1"/>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xfrm>
            <a:off x="914400" y="4343400"/>
            <a:ext cx="5029200" cy="4686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z="1100" smtClean="0">
                <a:latin typeface="Times" charset="0"/>
                <a:cs typeface="Calibri" pitchFamily="34" charset="0"/>
              </a:rPr>
              <a:t>The community is frustrated by now. At last someone says, “Why don’t we just fix the bridge?”  Finally, they repair the bridge and everyone can cross the bridge safely.  </a:t>
            </a:r>
            <a:r>
              <a:rPr lang="en-US" sz="1100" b="1" smtClean="0">
                <a:latin typeface="Times" charset="0"/>
                <a:cs typeface="Calibri" pitchFamily="34" charset="0"/>
              </a:rPr>
              <a:t>CLICK 2Xs</a:t>
            </a:r>
          </a:p>
          <a:p>
            <a:pPr eaLnBrk="1" hangingPunct="1">
              <a:spcBef>
                <a:spcPct val="0"/>
              </a:spcBef>
            </a:pPr>
            <a:endParaRPr lang="en-US" sz="1100" smtClean="0">
              <a:latin typeface="Times" charset="0"/>
              <a:cs typeface="Calibri" pitchFamily="34" charset="0"/>
            </a:endParaRPr>
          </a:p>
          <a:p>
            <a:pPr eaLnBrk="1" hangingPunct="1">
              <a:spcBef>
                <a:spcPct val="0"/>
              </a:spcBef>
            </a:pPr>
            <a:r>
              <a:rPr lang="en-US" sz="1100" smtClean="0">
                <a:latin typeface="Times" charset="0"/>
                <a:cs typeface="Calibri" pitchFamily="34" charset="0"/>
              </a:rPr>
              <a:t>In real life, in may not be that easy to “fix” the problem – there are always many issues to sort through: who decided on the materials to use? Who made the repairs? Who funded the bridge-renewal project? Which side of the river claimed the success? – but, nevertheless, the impact is huge.  No one drowns.</a:t>
            </a:r>
          </a:p>
          <a:p>
            <a:pPr eaLnBrk="1" hangingPunct="1">
              <a:spcBef>
                <a:spcPct val="0"/>
              </a:spcBef>
            </a:pPr>
            <a:r>
              <a:rPr lang="en-US" sz="1100" smtClean="0">
                <a:latin typeface="Times" charset="0"/>
                <a:cs typeface="Calibri" pitchFamily="34" charset="0"/>
              </a:rPr>
              <a:t> </a:t>
            </a:r>
          </a:p>
          <a:p>
            <a:pPr eaLnBrk="1" hangingPunct="1">
              <a:spcBef>
                <a:spcPct val="0"/>
              </a:spcBef>
            </a:pPr>
            <a:r>
              <a:rPr lang="en-US" sz="1100" smtClean="0">
                <a:latin typeface="Times" charset="0"/>
                <a:cs typeface="Calibri" pitchFamily="34" charset="0"/>
              </a:rPr>
              <a:t>Looking upstream to fix the root of the problem, is perhaps the simplest way to describe a structural change. </a:t>
            </a:r>
            <a:r>
              <a:rPr lang="en-US" sz="1100" smtClean="0">
                <a:latin typeface="Times" charset="0"/>
              </a:rPr>
              <a:t>In the river metaphor the focus was on introducing the concept of where to intervene.  The example that saved the most lives was the one that intervened on a structural level.</a:t>
            </a:r>
          </a:p>
          <a:p>
            <a:pPr eaLnBrk="1" hangingPunct="1">
              <a:spcBef>
                <a:spcPct val="0"/>
              </a:spcBef>
            </a:pPr>
            <a:endParaRPr lang="en-US" smtClean="0">
              <a:latin typeface="Times" charset="0"/>
            </a:endParaRPr>
          </a:p>
          <a:p>
            <a:r>
              <a:rPr lang="en-US" sz="1100" b="1" i="1" u="sng" smtClean="0">
                <a:latin typeface="Times" charset="0"/>
              </a:rPr>
              <a:t>Relating the River Analogy to HIV Prevention</a:t>
            </a:r>
            <a:endParaRPr lang="en-US" sz="1100" i="1" smtClean="0">
              <a:latin typeface="Times" charset="0"/>
            </a:endParaRPr>
          </a:p>
          <a:p>
            <a:r>
              <a:rPr lang="en-US" sz="1100" i="1" smtClean="0">
                <a:latin typeface="Times" charset="0"/>
              </a:rPr>
              <a:t>Think about  young people (target population) in your communities; falling into the river of HIV infection –or the risk environment - at record rates… some make it out but many others are drowning… We have to ask ourselves three important questions:</a:t>
            </a:r>
          </a:p>
          <a:p>
            <a:r>
              <a:rPr lang="en-US" sz="1100" i="1" smtClean="0">
                <a:latin typeface="Times" charset="0"/>
              </a:rPr>
              <a:t> 1. </a:t>
            </a:r>
            <a:r>
              <a:rPr lang="en-US" sz="1100" i="1" u="sng" smtClean="0">
                <a:latin typeface="Times" charset="0"/>
              </a:rPr>
              <a:t>Why are these young people</a:t>
            </a:r>
            <a:r>
              <a:rPr lang="en-US" sz="1100" i="1" smtClean="0">
                <a:latin typeface="Times" charset="0"/>
              </a:rPr>
              <a:t> falling into the river OR why are these young people </a:t>
            </a:r>
            <a:r>
              <a:rPr lang="en-US" sz="1100" i="1" u="sng" smtClean="0">
                <a:latin typeface="Times" charset="0"/>
              </a:rPr>
              <a:t>becoming infected</a:t>
            </a:r>
            <a:r>
              <a:rPr lang="en-US" sz="1100" i="1" smtClean="0">
                <a:latin typeface="Times" charset="0"/>
              </a:rPr>
              <a:t>? </a:t>
            </a:r>
          </a:p>
          <a:p>
            <a:r>
              <a:rPr lang="en-US" sz="1100" i="1" u="sng" smtClean="0">
                <a:latin typeface="Times" charset="0"/>
              </a:rPr>
              <a:t>2. Where</a:t>
            </a:r>
            <a:r>
              <a:rPr lang="en-US" sz="1100" i="1" smtClean="0">
                <a:latin typeface="Times" charset="0"/>
              </a:rPr>
              <a:t> along the river </a:t>
            </a:r>
            <a:r>
              <a:rPr lang="en-US" sz="1100" i="1" u="sng" smtClean="0">
                <a:latin typeface="Times" charset="0"/>
              </a:rPr>
              <a:t>do we need an intervention</a:t>
            </a:r>
            <a:r>
              <a:rPr lang="en-US" sz="1100" i="1" smtClean="0">
                <a:latin typeface="Times" charset="0"/>
              </a:rPr>
              <a:t>?</a:t>
            </a:r>
          </a:p>
          <a:p>
            <a:r>
              <a:rPr lang="en-US" sz="1100" i="1" smtClean="0">
                <a:latin typeface="Times" charset="0"/>
              </a:rPr>
              <a:t>3. What </a:t>
            </a:r>
            <a:r>
              <a:rPr lang="en-US" sz="1100" i="1" u="sng" smtClean="0">
                <a:latin typeface="Times" charset="0"/>
              </a:rPr>
              <a:t>type of intervention</a:t>
            </a:r>
            <a:r>
              <a:rPr lang="en-US" sz="1100" i="1" smtClean="0">
                <a:latin typeface="Times" charset="0"/>
              </a:rPr>
              <a:t> will be </a:t>
            </a:r>
            <a:r>
              <a:rPr lang="en-US" sz="1100" i="1" u="sng" smtClean="0">
                <a:latin typeface="Times" charset="0"/>
              </a:rPr>
              <a:t>most sustainable</a:t>
            </a:r>
            <a:r>
              <a:rPr lang="en-US" sz="1100" i="1" smtClean="0">
                <a:latin typeface="Times" charset="0"/>
              </a:rPr>
              <a:t>?</a:t>
            </a:r>
          </a:p>
          <a:p>
            <a:pPr eaLnBrk="1" hangingPunct="1">
              <a:spcBef>
                <a:spcPct val="0"/>
              </a:spcBef>
            </a:pPr>
            <a:endParaRPr lang="en-US" sz="1100" smtClean="0">
              <a:latin typeface="Times" charset="0"/>
            </a:endParaRPr>
          </a:p>
          <a:p>
            <a:pPr eaLnBrk="1" hangingPunct="1"/>
            <a:r>
              <a:rPr lang="en-US" smtClean="0">
                <a:solidFill>
                  <a:srgbClr val="FF0000"/>
                </a:solidFill>
                <a:latin typeface="Times" charset="0"/>
              </a:rPr>
              <a:t>Remind folks that there is not just one place along the river to intervene, but many places; that is, it will take lots of structural changes to ‘build the bridge’. </a:t>
            </a:r>
            <a:endParaRPr lang="en-US" i="1" smtClean="0">
              <a:solidFill>
                <a:srgbClr val="FF0000"/>
              </a:solidFill>
              <a:latin typeface="Times" charset="0"/>
            </a:endParaRPr>
          </a:p>
          <a:p>
            <a:pPr eaLnBrk="1" hangingPunct="1"/>
            <a:endParaRPr lang="en-US" smtClean="0">
              <a:latin typeface="Times"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6938" eaLnBrk="0" hangingPunct="0">
              <a:defRPr sz="2400">
                <a:solidFill>
                  <a:schemeClr val="tx1"/>
                </a:solidFill>
                <a:latin typeface="Times" charset="0"/>
              </a:defRPr>
            </a:lvl1pPr>
            <a:lvl2pPr marL="742950" indent="-285750" defTabSz="896938" eaLnBrk="0" hangingPunct="0">
              <a:defRPr sz="2400">
                <a:solidFill>
                  <a:schemeClr val="tx1"/>
                </a:solidFill>
                <a:latin typeface="Times" charset="0"/>
              </a:defRPr>
            </a:lvl2pPr>
            <a:lvl3pPr marL="1143000" indent="-228600" defTabSz="896938" eaLnBrk="0" hangingPunct="0">
              <a:defRPr sz="2400">
                <a:solidFill>
                  <a:schemeClr val="tx1"/>
                </a:solidFill>
                <a:latin typeface="Times" charset="0"/>
              </a:defRPr>
            </a:lvl3pPr>
            <a:lvl4pPr marL="1600200" indent="-228600" defTabSz="896938" eaLnBrk="0" hangingPunct="0">
              <a:defRPr sz="2400">
                <a:solidFill>
                  <a:schemeClr val="tx1"/>
                </a:solidFill>
                <a:latin typeface="Times" charset="0"/>
              </a:defRPr>
            </a:lvl4pPr>
            <a:lvl5pPr marL="2057400" indent="-228600" defTabSz="896938" eaLnBrk="0" hangingPunct="0">
              <a:defRPr sz="2400">
                <a:solidFill>
                  <a:schemeClr val="tx1"/>
                </a:solidFill>
                <a:latin typeface="Times" charset="0"/>
              </a:defRPr>
            </a:lvl5pPr>
            <a:lvl6pPr marL="2514600" indent="-228600" defTabSz="896938" eaLnBrk="0" fontAlgn="base" hangingPunct="0">
              <a:spcBef>
                <a:spcPct val="0"/>
              </a:spcBef>
              <a:spcAft>
                <a:spcPct val="0"/>
              </a:spcAft>
              <a:defRPr sz="2400">
                <a:solidFill>
                  <a:schemeClr val="tx1"/>
                </a:solidFill>
                <a:latin typeface="Times" charset="0"/>
              </a:defRPr>
            </a:lvl6pPr>
            <a:lvl7pPr marL="2971800" indent="-228600" defTabSz="896938" eaLnBrk="0" fontAlgn="base" hangingPunct="0">
              <a:spcBef>
                <a:spcPct val="0"/>
              </a:spcBef>
              <a:spcAft>
                <a:spcPct val="0"/>
              </a:spcAft>
              <a:defRPr sz="2400">
                <a:solidFill>
                  <a:schemeClr val="tx1"/>
                </a:solidFill>
                <a:latin typeface="Times" charset="0"/>
              </a:defRPr>
            </a:lvl7pPr>
            <a:lvl8pPr marL="3429000" indent="-228600" defTabSz="896938" eaLnBrk="0" fontAlgn="base" hangingPunct="0">
              <a:spcBef>
                <a:spcPct val="0"/>
              </a:spcBef>
              <a:spcAft>
                <a:spcPct val="0"/>
              </a:spcAft>
              <a:defRPr sz="2400">
                <a:solidFill>
                  <a:schemeClr val="tx1"/>
                </a:solidFill>
                <a:latin typeface="Times" charset="0"/>
              </a:defRPr>
            </a:lvl8pPr>
            <a:lvl9pPr marL="3886200" indent="-228600" defTabSz="896938" eaLnBrk="0" fontAlgn="base" hangingPunct="0">
              <a:spcBef>
                <a:spcPct val="0"/>
              </a:spcBef>
              <a:spcAft>
                <a:spcPct val="0"/>
              </a:spcAft>
              <a:defRPr sz="2400">
                <a:solidFill>
                  <a:schemeClr val="tx1"/>
                </a:solidFill>
                <a:latin typeface="Times" charset="0"/>
              </a:defRPr>
            </a:lvl9pPr>
          </a:lstStyle>
          <a:p>
            <a:fld id="{DFF65EB9-8524-46E4-98E0-FA3D773ED692}" type="slidenum">
              <a:rPr lang="en-US" sz="1200" smtClean="0"/>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Times"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2E7D648B-8078-46C0-8462-562BC14D67DF}" type="slidenum">
              <a:rPr lang="en-US" sz="1200" smtClean="0"/>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6938" eaLnBrk="0" hangingPunct="0">
              <a:defRPr sz="2400">
                <a:solidFill>
                  <a:schemeClr val="tx1"/>
                </a:solidFill>
                <a:latin typeface="Times" charset="0"/>
              </a:defRPr>
            </a:lvl1pPr>
            <a:lvl2pPr marL="742950" indent="-285750" defTabSz="896938" eaLnBrk="0" hangingPunct="0">
              <a:defRPr sz="2400">
                <a:solidFill>
                  <a:schemeClr val="tx1"/>
                </a:solidFill>
                <a:latin typeface="Times" charset="0"/>
              </a:defRPr>
            </a:lvl2pPr>
            <a:lvl3pPr marL="1143000" indent="-228600" defTabSz="896938" eaLnBrk="0" hangingPunct="0">
              <a:defRPr sz="2400">
                <a:solidFill>
                  <a:schemeClr val="tx1"/>
                </a:solidFill>
                <a:latin typeface="Times" charset="0"/>
              </a:defRPr>
            </a:lvl3pPr>
            <a:lvl4pPr marL="1600200" indent="-228600" defTabSz="896938" eaLnBrk="0" hangingPunct="0">
              <a:defRPr sz="2400">
                <a:solidFill>
                  <a:schemeClr val="tx1"/>
                </a:solidFill>
                <a:latin typeface="Times" charset="0"/>
              </a:defRPr>
            </a:lvl4pPr>
            <a:lvl5pPr marL="2057400" indent="-228600" defTabSz="896938" eaLnBrk="0" hangingPunct="0">
              <a:defRPr sz="2400">
                <a:solidFill>
                  <a:schemeClr val="tx1"/>
                </a:solidFill>
                <a:latin typeface="Times" charset="0"/>
              </a:defRPr>
            </a:lvl5pPr>
            <a:lvl6pPr marL="2514600" indent="-228600" defTabSz="896938" eaLnBrk="0" fontAlgn="base" hangingPunct="0">
              <a:spcBef>
                <a:spcPct val="0"/>
              </a:spcBef>
              <a:spcAft>
                <a:spcPct val="0"/>
              </a:spcAft>
              <a:defRPr sz="2400">
                <a:solidFill>
                  <a:schemeClr val="tx1"/>
                </a:solidFill>
                <a:latin typeface="Times" charset="0"/>
              </a:defRPr>
            </a:lvl6pPr>
            <a:lvl7pPr marL="2971800" indent="-228600" defTabSz="896938" eaLnBrk="0" fontAlgn="base" hangingPunct="0">
              <a:spcBef>
                <a:spcPct val="0"/>
              </a:spcBef>
              <a:spcAft>
                <a:spcPct val="0"/>
              </a:spcAft>
              <a:defRPr sz="2400">
                <a:solidFill>
                  <a:schemeClr val="tx1"/>
                </a:solidFill>
                <a:latin typeface="Times" charset="0"/>
              </a:defRPr>
            </a:lvl7pPr>
            <a:lvl8pPr marL="3429000" indent="-228600" defTabSz="896938" eaLnBrk="0" fontAlgn="base" hangingPunct="0">
              <a:spcBef>
                <a:spcPct val="0"/>
              </a:spcBef>
              <a:spcAft>
                <a:spcPct val="0"/>
              </a:spcAft>
              <a:defRPr sz="2400">
                <a:solidFill>
                  <a:schemeClr val="tx1"/>
                </a:solidFill>
                <a:latin typeface="Times" charset="0"/>
              </a:defRPr>
            </a:lvl8pPr>
            <a:lvl9pPr marL="3886200" indent="-228600" defTabSz="896938" eaLnBrk="0" fontAlgn="base" hangingPunct="0">
              <a:spcBef>
                <a:spcPct val="0"/>
              </a:spcBef>
              <a:spcAft>
                <a:spcPct val="0"/>
              </a:spcAft>
              <a:defRPr sz="2400">
                <a:solidFill>
                  <a:schemeClr val="tx1"/>
                </a:solidFill>
                <a:latin typeface="Times" charset="0"/>
              </a:defRPr>
            </a:lvl9pPr>
          </a:lstStyle>
          <a:p>
            <a:pPr eaLnBrk="1" hangingPunct="1"/>
            <a:fld id="{56E62B61-8D99-425C-A06F-8385620ED883}" type="slidenum">
              <a:rPr lang="en-US" sz="1200" smtClean="0">
                <a:latin typeface="Times New Roman" pitchFamily="18" charset="0"/>
              </a:rPr>
              <a:pPr eaLnBrk="1" hangingPunct="1"/>
              <a:t>14</a:t>
            </a:fld>
            <a:endParaRPr lang="en-US" sz="1200" smtClean="0">
              <a:latin typeface="Times New Roman"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Times" charset="0"/>
              </a:rPr>
              <a:t>Let’s take an actual problem that was discussed and addressed by the C2P: Miami coalition and illustrate the three different ways it could be addressed depending on the type of intervention pursued.  </a:t>
            </a:r>
          </a:p>
          <a:p>
            <a:pPr eaLnBrk="1" hangingPunct="1"/>
            <a:endParaRPr lang="en-US" dirty="0" smtClean="0">
              <a:latin typeface="Times" charset="0"/>
            </a:endParaRPr>
          </a:p>
          <a:p>
            <a:pPr eaLnBrk="1" hangingPunct="1"/>
            <a:r>
              <a:rPr lang="en-US" b="1" dirty="0" smtClean="0">
                <a:latin typeface="Times" charset="0"/>
              </a:rPr>
              <a:t>The individual level </a:t>
            </a:r>
            <a:r>
              <a:rPr lang="en-US" dirty="0" smtClean="0">
                <a:latin typeface="Times" charset="0"/>
              </a:rPr>
              <a:t>- TARGETS the Individual (Young women) – to teach a skill, increase knowledge or change behavior.</a:t>
            </a:r>
          </a:p>
          <a:p>
            <a:pPr eaLnBrk="1" hangingPunct="1"/>
            <a:endParaRPr lang="en-US" dirty="0" smtClean="0">
              <a:latin typeface="Times" charset="0"/>
            </a:endParaRPr>
          </a:p>
          <a:p>
            <a:pPr eaLnBrk="1" hangingPunct="1"/>
            <a:r>
              <a:rPr lang="en-US" b="1" dirty="0" smtClean="0">
                <a:latin typeface="Times" charset="0"/>
              </a:rPr>
              <a:t>The community level </a:t>
            </a:r>
            <a:r>
              <a:rPr lang="en-US" dirty="0" smtClean="0">
                <a:latin typeface="Times" charset="0"/>
              </a:rPr>
              <a:t>- TARGETS the community to change norms about relationships that may impact individual outcomes.</a:t>
            </a:r>
          </a:p>
          <a:p>
            <a:pPr eaLnBrk="1" hangingPunct="1"/>
            <a:endParaRPr lang="en-US" dirty="0" smtClean="0">
              <a:latin typeface="Times" charset="0"/>
            </a:endParaRPr>
          </a:p>
          <a:p>
            <a:pPr eaLnBrk="1" hangingPunct="1"/>
            <a:r>
              <a:rPr lang="en-US" b="1" dirty="0" smtClean="0">
                <a:latin typeface="Times" charset="0"/>
              </a:rPr>
              <a:t>At the structural level </a:t>
            </a:r>
            <a:r>
              <a:rPr lang="en-US" dirty="0" smtClean="0">
                <a:latin typeface="Times" charset="0"/>
              </a:rPr>
              <a:t>– the TARGET of the change is the Department of Juvenile Justice and its policies affect change across the entire system and does not depend on the individual to alter his/her behavior. </a:t>
            </a:r>
          </a:p>
          <a:p>
            <a:pPr eaLnBrk="1" hangingPunct="1"/>
            <a:endParaRPr lang="en-US" b="1" dirty="0"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Times"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3F751E35-28F2-4212-A23A-5FC5B30B5E45}" type="slidenum">
              <a:rPr lang="en-US" sz="1200" smtClean="0"/>
              <a:pPr/>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Times"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6938" eaLnBrk="0" hangingPunct="0">
              <a:defRPr sz="2400">
                <a:solidFill>
                  <a:schemeClr val="tx1"/>
                </a:solidFill>
                <a:latin typeface="Times" charset="0"/>
              </a:defRPr>
            </a:lvl1pPr>
            <a:lvl2pPr marL="742950" indent="-285750" defTabSz="896938" eaLnBrk="0" hangingPunct="0">
              <a:defRPr sz="2400">
                <a:solidFill>
                  <a:schemeClr val="tx1"/>
                </a:solidFill>
                <a:latin typeface="Times" charset="0"/>
              </a:defRPr>
            </a:lvl2pPr>
            <a:lvl3pPr marL="1143000" indent="-228600" defTabSz="896938" eaLnBrk="0" hangingPunct="0">
              <a:defRPr sz="2400">
                <a:solidFill>
                  <a:schemeClr val="tx1"/>
                </a:solidFill>
                <a:latin typeface="Times" charset="0"/>
              </a:defRPr>
            </a:lvl3pPr>
            <a:lvl4pPr marL="1600200" indent="-228600" defTabSz="896938" eaLnBrk="0" hangingPunct="0">
              <a:defRPr sz="2400">
                <a:solidFill>
                  <a:schemeClr val="tx1"/>
                </a:solidFill>
                <a:latin typeface="Times" charset="0"/>
              </a:defRPr>
            </a:lvl4pPr>
            <a:lvl5pPr marL="2057400" indent="-228600" defTabSz="896938" eaLnBrk="0" hangingPunct="0">
              <a:defRPr sz="2400">
                <a:solidFill>
                  <a:schemeClr val="tx1"/>
                </a:solidFill>
                <a:latin typeface="Times" charset="0"/>
              </a:defRPr>
            </a:lvl5pPr>
            <a:lvl6pPr marL="2514600" indent="-228600" defTabSz="896938" eaLnBrk="0" fontAlgn="base" hangingPunct="0">
              <a:spcBef>
                <a:spcPct val="0"/>
              </a:spcBef>
              <a:spcAft>
                <a:spcPct val="0"/>
              </a:spcAft>
              <a:defRPr sz="2400">
                <a:solidFill>
                  <a:schemeClr val="tx1"/>
                </a:solidFill>
                <a:latin typeface="Times" charset="0"/>
              </a:defRPr>
            </a:lvl6pPr>
            <a:lvl7pPr marL="2971800" indent="-228600" defTabSz="896938" eaLnBrk="0" fontAlgn="base" hangingPunct="0">
              <a:spcBef>
                <a:spcPct val="0"/>
              </a:spcBef>
              <a:spcAft>
                <a:spcPct val="0"/>
              </a:spcAft>
              <a:defRPr sz="2400">
                <a:solidFill>
                  <a:schemeClr val="tx1"/>
                </a:solidFill>
                <a:latin typeface="Times" charset="0"/>
              </a:defRPr>
            </a:lvl7pPr>
            <a:lvl8pPr marL="3429000" indent="-228600" defTabSz="896938" eaLnBrk="0" fontAlgn="base" hangingPunct="0">
              <a:spcBef>
                <a:spcPct val="0"/>
              </a:spcBef>
              <a:spcAft>
                <a:spcPct val="0"/>
              </a:spcAft>
              <a:defRPr sz="2400">
                <a:solidFill>
                  <a:schemeClr val="tx1"/>
                </a:solidFill>
                <a:latin typeface="Times" charset="0"/>
              </a:defRPr>
            </a:lvl8pPr>
            <a:lvl9pPr marL="3886200" indent="-228600" defTabSz="896938" eaLnBrk="0" fontAlgn="base" hangingPunct="0">
              <a:spcBef>
                <a:spcPct val="0"/>
              </a:spcBef>
              <a:spcAft>
                <a:spcPct val="0"/>
              </a:spcAft>
              <a:defRPr sz="2400">
                <a:solidFill>
                  <a:schemeClr val="tx1"/>
                </a:solidFill>
                <a:latin typeface="Times" charset="0"/>
              </a:defRPr>
            </a:lvl9pPr>
          </a:lstStyle>
          <a:p>
            <a:fld id="{FC80F072-E88D-4ED4-9972-002985707695}" type="slidenum">
              <a:rPr lang="en-US" sz="1200" smtClean="0"/>
              <a:pPr/>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Times"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6938" eaLnBrk="0" hangingPunct="0">
              <a:defRPr sz="2400">
                <a:solidFill>
                  <a:schemeClr val="tx1"/>
                </a:solidFill>
                <a:latin typeface="Times" charset="0"/>
              </a:defRPr>
            </a:lvl1pPr>
            <a:lvl2pPr marL="742950" indent="-285750" defTabSz="896938" eaLnBrk="0" hangingPunct="0">
              <a:defRPr sz="2400">
                <a:solidFill>
                  <a:schemeClr val="tx1"/>
                </a:solidFill>
                <a:latin typeface="Times" charset="0"/>
              </a:defRPr>
            </a:lvl2pPr>
            <a:lvl3pPr marL="1143000" indent="-228600" defTabSz="896938" eaLnBrk="0" hangingPunct="0">
              <a:defRPr sz="2400">
                <a:solidFill>
                  <a:schemeClr val="tx1"/>
                </a:solidFill>
                <a:latin typeface="Times" charset="0"/>
              </a:defRPr>
            </a:lvl3pPr>
            <a:lvl4pPr marL="1600200" indent="-228600" defTabSz="896938" eaLnBrk="0" hangingPunct="0">
              <a:defRPr sz="2400">
                <a:solidFill>
                  <a:schemeClr val="tx1"/>
                </a:solidFill>
                <a:latin typeface="Times" charset="0"/>
              </a:defRPr>
            </a:lvl4pPr>
            <a:lvl5pPr marL="2057400" indent="-228600" defTabSz="896938" eaLnBrk="0" hangingPunct="0">
              <a:defRPr sz="2400">
                <a:solidFill>
                  <a:schemeClr val="tx1"/>
                </a:solidFill>
                <a:latin typeface="Times" charset="0"/>
              </a:defRPr>
            </a:lvl5pPr>
            <a:lvl6pPr marL="2514600" indent="-228600" defTabSz="896938" eaLnBrk="0" fontAlgn="base" hangingPunct="0">
              <a:spcBef>
                <a:spcPct val="0"/>
              </a:spcBef>
              <a:spcAft>
                <a:spcPct val="0"/>
              </a:spcAft>
              <a:defRPr sz="2400">
                <a:solidFill>
                  <a:schemeClr val="tx1"/>
                </a:solidFill>
                <a:latin typeface="Times" charset="0"/>
              </a:defRPr>
            </a:lvl6pPr>
            <a:lvl7pPr marL="2971800" indent="-228600" defTabSz="896938" eaLnBrk="0" fontAlgn="base" hangingPunct="0">
              <a:spcBef>
                <a:spcPct val="0"/>
              </a:spcBef>
              <a:spcAft>
                <a:spcPct val="0"/>
              </a:spcAft>
              <a:defRPr sz="2400">
                <a:solidFill>
                  <a:schemeClr val="tx1"/>
                </a:solidFill>
                <a:latin typeface="Times" charset="0"/>
              </a:defRPr>
            </a:lvl7pPr>
            <a:lvl8pPr marL="3429000" indent="-228600" defTabSz="896938" eaLnBrk="0" fontAlgn="base" hangingPunct="0">
              <a:spcBef>
                <a:spcPct val="0"/>
              </a:spcBef>
              <a:spcAft>
                <a:spcPct val="0"/>
              </a:spcAft>
              <a:defRPr sz="2400">
                <a:solidFill>
                  <a:schemeClr val="tx1"/>
                </a:solidFill>
                <a:latin typeface="Times" charset="0"/>
              </a:defRPr>
            </a:lvl8pPr>
            <a:lvl9pPr marL="3886200" indent="-228600" defTabSz="896938" eaLnBrk="0" fontAlgn="base" hangingPunct="0">
              <a:spcBef>
                <a:spcPct val="0"/>
              </a:spcBef>
              <a:spcAft>
                <a:spcPct val="0"/>
              </a:spcAft>
              <a:defRPr sz="2400">
                <a:solidFill>
                  <a:schemeClr val="tx1"/>
                </a:solidFill>
                <a:latin typeface="Times" charset="0"/>
              </a:defRPr>
            </a:lvl9pPr>
          </a:lstStyle>
          <a:p>
            <a:fld id="{E40D3C82-DC85-447E-82C7-22B87DFC74A1}" type="slidenum">
              <a:rPr lang="en-US" sz="1200" smtClean="0"/>
              <a:pPr/>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Times"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6938" eaLnBrk="0" hangingPunct="0">
              <a:defRPr sz="2400">
                <a:solidFill>
                  <a:schemeClr val="tx1"/>
                </a:solidFill>
                <a:latin typeface="Times" charset="0"/>
              </a:defRPr>
            </a:lvl1pPr>
            <a:lvl2pPr marL="742950" indent="-285750" defTabSz="896938" eaLnBrk="0" hangingPunct="0">
              <a:defRPr sz="2400">
                <a:solidFill>
                  <a:schemeClr val="tx1"/>
                </a:solidFill>
                <a:latin typeface="Times" charset="0"/>
              </a:defRPr>
            </a:lvl2pPr>
            <a:lvl3pPr marL="1143000" indent="-228600" defTabSz="896938" eaLnBrk="0" hangingPunct="0">
              <a:defRPr sz="2400">
                <a:solidFill>
                  <a:schemeClr val="tx1"/>
                </a:solidFill>
                <a:latin typeface="Times" charset="0"/>
              </a:defRPr>
            </a:lvl3pPr>
            <a:lvl4pPr marL="1600200" indent="-228600" defTabSz="896938" eaLnBrk="0" hangingPunct="0">
              <a:defRPr sz="2400">
                <a:solidFill>
                  <a:schemeClr val="tx1"/>
                </a:solidFill>
                <a:latin typeface="Times" charset="0"/>
              </a:defRPr>
            </a:lvl4pPr>
            <a:lvl5pPr marL="2057400" indent="-228600" defTabSz="896938" eaLnBrk="0" hangingPunct="0">
              <a:defRPr sz="2400">
                <a:solidFill>
                  <a:schemeClr val="tx1"/>
                </a:solidFill>
                <a:latin typeface="Times" charset="0"/>
              </a:defRPr>
            </a:lvl5pPr>
            <a:lvl6pPr marL="2514600" indent="-228600" defTabSz="896938" eaLnBrk="0" fontAlgn="base" hangingPunct="0">
              <a:spcBef>
                <a:spcPct val="0"/>
              </a:spcBef>
              <a:spcAft>
                <a:spcPct val="0"/>
              </a:spcAft>
              <a:defRPr sz="2400">
                <a:solidFill>
                  <a:schemeClr val="tx1"/>
                </a:solidFill>
                <a:latin typeface="Times" charset="0"/>
              </a:defRPr>
            </a:lvl6pPr>
            <a:lvl7pPr marL="2971800" indent="-228600" defTabSz="896938" eaLnBrk="0" fontAlgn="base" hangingPunct="0">
              <a:spcBef>
                <a:spcPct val="0"/>
              </a:spcBef>
              <a:spcAft>
                <a:spcPct val="0"/>
              </a:spcAft>
              <a:defRPr sz="2400">
                <a:solidFill>
                  <a:schemeClr val="tx1"/>
                </a:solidFill>
                <a:latin typeface="Times" charset="0"/>
              </a:defRPr>
            </a:lvl7pPr>
            <a:lvl8pPr marL="3429000" indent="-228600" defTabSz="896938" eaLnBrk="0" fontAlgn="base" hangingPunct="0">
              <a:spcBef>
                <a:spcPct val="0"/>
              </a:spcBef>
              <a:spcAft>
                <a:spcPct val="0"/>
              </a:spcAft>
              <a:defRPr sz="2400">
                <a:solidFill>
                  <a:schemeClr val="tx1"/>
                </a:solidFill>
                <a:latin typeface="Times" charset="0"/>
              </a:defRPr>
            </a:lvl8pPr>
            <a:lvl9pPr marL="3886200" indent="-228600" defTabSz="896938" eaLnBrk="0" fontAlgn="base" hangingPunct="0">
              <a:spcBef>
                <a:spcPct val="0"/>
              </a:spcBef>
              <a:spcAft>
                <a:spcPct val="0"/>
              </a:spcAft>
              <a:defRPr sz="2400">
                <a:solidFill>
                  <a:schemeClr val="tx1"/>
                </a:solidFill>
                <a:latin typeface="Times" charset="0"/>
              </a:defRPr>
            </a:lvl9pPr>
          </a:lstStyle>
          <a:p>
            <a:fld id="{6D97A37D-EF5E-4752-BF7D-BAF8E8A27743}" type="slidenum">
              <a:rPr lang="en-US" sz="1200" smtClean="0"/>
              <a:pPr/>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Times"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6FBE5515-796E-4456-A2EA-81D96B337DC2}" type="slidenum">
              <a:rPr lang="en-US" sz="1200" smtClean="0"/>
              <a:pPr/>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4CDF5-1224-4475-813F-2C7C278B883F}" type="slidenum">
              <a:rPr lang="en-US" smtClean="0"/>
              <a:pPr/>
              <a:t>2</a:t>
            </a:fld>
            <a:endParaRPr lang="en-US"/>
          </a:p>
        </p:txBody>
      </p:sp>
    </p:spTree>
    <p:extLst>
      <p:ext uri="{BB962C8B-B14F-4D97-AF65-F5344CB8AC3E}">
        <p14:creationId xmlns:p14="http://schemas.microsoft.com/office/powerpoint/2010/main" xmlns="" val="2154238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as </a:t>
            </a:r>
            <a:r>
              <a:rPr lang="en-US" sz="1400" dirty="0"/>
              <a:t>members/co-chairs of these subcommittees</a:t>
            </a:r>
          </a:p>
        </p:txBody>
      </p:sp>
      <p:sp>
        <p:nvSpPr>
          <p:cNvPr id="4" name="Slide Number Placeholder 3"/>
          <p:cNvSpPr>
            <a:spLocks noGrp="1"/>
          </p:cNvSpPr>
          <p:nvPr>
            <p:ph type="sldNum" sz="quarter" idx="10"/>
          </p:nvPr>
        </p:nvSpPr>
        <p:spPr/>
        <p:txBody>
          <a:bodyPr/>
          <a:lstStyle/>
          <a:p>
            <a:fld id="{3A57B487-4D96-40A4-B594-F7B13DE06D1E}" type="slidenum">
              <a:rPr lang="en-US" smtClean="0"/>
              <a:pPr/>
              <a:t>20</a:t>
            </a:fld>
            <a:endParaRPr lang="en-US"/>
          </a:p>
        </p:txBody>
      </p:sp>
    </p:spTree>
    <p:extLst>
      <p:ext uri="{BB962C8B-B14F-4D97-AF65-F5344CB8AC3E}">
        <p14:creationId xmlns:p14="http://schemas.microsoft.com/office/powerpoint/2010/main" xmlns="" val="1776445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xfrm>
            <a:off x="258763" y="4343400"/>
            <a:ext cx="6340475"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750D59-B1D1-4C14-A938-FEA0BA7010E5}" type="slidenum">
              <a:rPr lang="en-US" smtClean="0">
                <a:solidFill>
                  <a:srgbClr val="000000"/>
                </a:solidFill>
                <a:latin typeface="Calibri" pitchFamily="34" charset="0"/>
              </a:rPr>
              <a:pPr eaLnBrk="1" hangingPunct="1"/>
              <a:t>21</a:t>
            </a:fld>
            <a:endParaRPr lang="en-US" smtClean="0">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xfrm>
            <a:off x="111125" y="4343400"/>
            <a:ext cx="6635750" cy="4540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endParaRPr lang="en-US" dirty="0"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35B05C6-669A-4466-BAC7-20DE495A85F0}" type="slidenum">
              <a:rPr lang="en-US" smtClean="0">
                <a:solidFill>
                  <a:srgbClr val="000000"/>
                </a:solidFill>
                <a:latin typeface="Calibri" pitchFamily="34" charset="0"/>
              </a:rPr>
              <a:pPr eaLnBrk="1" hangingPunct="1"/>
              <a:t>22</a:t>
            </a:fld>
            <a:endParaRPr lang="en-US" smtClean="0">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xfrm>
            <a:off x="111125" y="4343400"/>
            <a:ext cx="6562725" cy="4540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40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B40AD09-6EC8-43FA-BD43-F0E7F6F874C8}" type="slidenum">
              <a:rPr lang="en-US" smtClean="0">
                <a:solidFill>
                  <a:srgbClr val="000000"/>
                </a:solidFill>
                <a:latin typeface="Calibri" pitchFamily="34" charset="0"/>
              </a:rPr>
              <a:pPr eaLnBrk="1" hangingPunct="1"/>
              <a:t>23</a:t>
            </a:fld>
            <a:endParaRPr lang="en-US" smtClean="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dirty="0" smtClean="0">
              <a:latin typeface="Times"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FA6002AB-3E47-412C-B1B2-4E38FB688C0D}" type="slidenum">
              <a:rPr lang="en-US" sz="1200" smtClean="0"/>
              <a:pPr/>
              <a:t>24</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CB65DCE4-2621-4B7F-B716-99344AC363D2}" type="slidenum">
              <a:rPr lang="en-US" sz="1200" smtClean="0"/>
              <a:pPr/>
              <a:t>3</a:t>
            </a:fld>
            <a:endParaRPr lang="en-US" sz="1200" smtClean="0"/>
          </a:p>
        </p:txBody>
      </p:sp>
      <p:sp>
        <p:nvSpPr>
          <p:cNvPr id="67587"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495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dirty="0" smtClean="0">
                <a:latin typeface="Times" charset="0"/>
              </a:rPr>
              <a:t>You may recall, there are currently </a:t>
            </a:r>
            <a:r>
              <a:rPr lang="en-US" b="1" dirty="0" smtClean="0">
                <a:latin typeface="Times" charset="0"/>
              </a:rPr>
              <a:t>14 C2P coalitions </a:t>
            </a:r>
            <a:r>
              <a:rPr lang="en-US" dirty="0" smtClean="0">
                <a:latin typeface="Times" charset="0"/>
              </a:rPr>
              <a:t>located across the country all focused on creating structural changes to reduce HIV rates among a specific youth population. </a:t>
            </a:r>
          </a:p>
          <a:p>
            <a:pPr eaLnBrk="1" hangingPunct="1">
              <a:defRPr/>
            </a:pPr>
            <a:endParaRPr lang="en-US" dirty="0" smtClean="0">
              <a:latin typeface="Times" charset="0"/>
            </a:endParaRPr>
          </a:p>
          <a:p>
            <a:r>
              <a:rPr lang="en-US" dirty="0" smtClean="0"/>
              <a:t>9 (CLICK MOUSE) </a:t>
            </a:r>
            <a:r>
              <a:rPr lang="en-US" baseline="0" dirty="0" smtClean="0"/>
              <a:t>formed in 2006, and (CLICK MOUSE) the other 5 formed at the end of 2011. Half focused on young women who have sex with men as their target population and the other half focused on young men who have sex with men. Several coalitions also include transgender youth as part of their focus.</a:t>
            </a:r>
          </a:p>
          <a:p>
            <a:endParaRPr lang="en-US" baseline="0" dirty="0" smtClean="0"/>
          </a:p>
          <a:p>
            <a:r>
              <a:rPr lang="en-US" baseline="0" dirty="0" smtClean="0"/>
              <a:t>Though as you can imagine structural level changes such as a new policy requiring comprehensive health education in schools will have implications for youth beyond the coalitions; target population.</a:t>
            </a:r>
            <a:endParaRPr lang="en-US" dirty="0" smtClean="0"/>
          </a:p>
          <a:p>
            <a:pPr eaLnBrk="1" hangingPunct="1">
              <a:defRPr/>
            </a:pPr>
            <a:endParaRPr lang="en-US" dirty="0" smtClean="0">
              <a:latin typeface="Times" charset="0"/>
            </a:endParaRPr>
          </a:p>
          <a:p>
            <a:pPr eaLnBrk="1" hangingPunct="1">
              <a:defRPr/>
            </a:pPr>
            <a:r>
              <a:rPr lang="en-US" dirty="0" smtClean="0">
                <a:latin typeface="Times" charset="0"/>
              </a:rPr>
              <a:t>Today, there are more than 250 structural changes achieved across all coalitions &amp; countless activities to elevate community engagement around HIV prevention.  C2P is considered the ‘go-to’ community organization in many communities for youth/HIV.  </a:t>
            </a:r>
          </a:p>
          <a:p>
            <a:pPr eaLnBrk="1" hangingPunct="1">
              <a:defRPr/>
            </a:pPr>
            <a:endParaRPr lang="en-US" dirty="0" smtClean="0">
              <a:latin typeface="Times" charset="0"/>
            </a:endParaRPr>
          </a:p>
          <a:p>
            <a:pPr eaLnBrk="1" hangingPunct="1">
              <a:defRPr/>
            </a:pPr>
            <a:endParaRPr lang="en-US" dirty="0" smtClean="0">
              <a:latin typeface="Times" charset="0"/>
            </a:endParaRPr>
          </a:p>
          <a:p>
            <a:pPr eaLnBrk="1" hangingPunct="1">
              <a:defRPr/>
            </a:pPr>
            <a:endParaRPr lang="en-US" dirty="0" smtClean="0">
              <a:latin typeface="Times" charset="0"/>
            </a:endParaRPr>
          </a:p>
          <a:p>
            <a:pPr eaLnBrk="1" hangingPunct="1">
              <a:defRPr/>
            </a:pPr>
            <a:endParaRPr lang="en-US" dirty="0"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4400" y="4343400"/>
            <a:ext cx="5029200" cy="4419600"/>
          </a:xfrm>
        </p:spPr>
        <p:txBody>
          <a:bodyPr/>
          <a:lstStyle/>
          <a:p>
            <a:pPr>
              <a:defRPr/>
            </a:pPr>
            <a:r>
              <a:rPr lang="en-US" dirty="0" smtClean="0"/>
              <a:t>C2P looks different in each city – groups take on their own personality and their own ways of functioning but all of them are </a:t>
            </a:r>
            <a:r>
              <a:rPr lang="en-US" i="1" dirty="0" smtClean="0"/>
              <a:t>active</a:t>
            </a:r>
            <a:r>
              <a:rPr lang="en-US" dirty="0" smtClean="0"/>
              <a:t> groups – they are not planning councils nor advisory boards.  They are in the community talking with people, making connections and finding ways for the coalition to be a force of change.  </a:t>
            </a:r>
          </a:p>
          <a:p>
            <a:pPr marL="171450" indent="-171450">
              <a:buFont typeface="Arial" pitchFamily="34" charset="0"/>
              <a:buChar char="•"/>
              <a:defRPr/>
            </a:pPr>
            <a:r>
              <a:rPr lang="en-US" sz="1100" b="1" dirty="0" smtClean="0"/>
              <a:t>Top left</a:t>
            </a:r>
            <a:r>
              <a:rPr lang="en-US" sz="1100" dirty="0" smtClean="0"/>
              <a:t>:  pictures from a C2P Miami gathering  - the coordinator there always host an end of the year celebration with awards for coalition members.  It’s festive and an important way to recognize partners. </a:t>
            </a:r>
          </a:p>
          <a:p>
            <a:pPr marL="171450" indent="-171450">
              <a:buFont typeface="Arial" pitchFamily="34" charset="0"/>
              <a:buChar char="•"/>
              <a:defRPr/>
            </a:pPr>
            <a:r>
              <a:rPr lang="en-US" sz="1100" b="1" dirty="0" smtClean="0"/>
              <a:t>Headline from the Wash Post </a:t>
            </a:r>
            <a:r>
              <a:rPr lang="en-US" sz="1100" dirty="0" smtClean="0"/>
              <a:t>– this was a big one for the DC coalition.  They worked for a couple years on this objective that now establishes a mentoring program –through a community partner organization – for LGBT youth.  </a:t>
            </a:r>
          </a:p>
          <a:p>
            <a:pPr marL="171450" indent="-171450">
              <a:buFont typeface="Arial" pitchFamily="34" charset="0"/>
              <a:buChar char="•"/>
              <a:defRPr/>
            </a:pPr>
            <a:r>
              <a:rPr lang="en-US" sz="1100" dirty="0" smtClean="0"/>
              <a:t>Also included </a:t>
            </a:r>
            <a:r>
              <a:rPr lang="en-US" sz="1100" b="1" dirty="0" smtClean="0"/>
              <a:t>examples of coalition logos </a:t>
            </a:r>
            <a:r>
              <a:rPr lang="en-US" sz="1100" dirty="0" smtClean="0"/>
              <a:t>– most of the coalitions wanted to establish their local identify and a logo is a nice way to do that and an easy/fun way to engage partners early in the process. </a:t>
            </a:r>
          </a:p>
          <a:p>
            <a:pPr marL="171450" indent="-171450">
              <a:buFont typeface="Arial" pitchFamily="34" charset="0"/>
              <a:buChar char="•"/>
              <a:defRPr/>
            </a:pPr>
            <a:r>
              <a:rPr lang="en-US" sz="1100" dirty="0" smtClean="0"/>
              <a:t>The picture in the middle is of the </a:t>
            </a:r>
            <a:r>
              <a:rPr lang="en-US" sz="1100" b="1" dirty="0" smtClean="0"/>
              <a:t>C2P Bronx coalition </a:t>
            </a:r>
            <a:r>
              <a:rPr lang="en-US" sz="1100" dirty="0" smtClean="0"/>
              <a:t>receiving an award from </a:t>
            </a:r>
            <a:r>
              <a:rPr lang="en-US" sz="1100" b="1" dirty="0" smtClean="0">
                <a:solidFill>
                  <a:srgbClr val="FF0000"/>
                </a:solidFill>
              </a:rPr>
              <a:t>XXXX</a:t>
            </a:r>
            <a:r>
              <a:rPr lang="en-US" sz="1100" dirty="0" smtClean="0"/>
              <a:t> </a:t>
            </a:r>
          </a:p>
          <a:p>
            <a:pPr marL="171450" indent="-171450">
              <a:buFont typeface="Arial" pitchFamily="34" charset="0"/>
              <a:buChar char="•"/>
              <a:defRPr/>
            </a:pPr>
            <a:r>
              <a:rPr lang="en-US" sz="1100" dirty="0" smtClean="0"/>
              <a:t>A couple other headlines </a:t>
            </a:r>
            <a:r>
              <a:rPr lang="en-US" sz="1100" b="1" dirty="0" smtClean="0"/>
              <a:t>Philly Gay News </a:t>
            </a:r>
            <a:r>
              <a:rPr lang="en-US" sz="1100" dirty="0" smtClean="0"/>
              <a:t>and </a:t>
            </a:r>
            <a:r>
              <a:rPr lang="en-US" sz="1100" b="1" dirty="0" smtClean="0"/>
              <a:t>Chicago H</a:t>
            </a:r>
            <a:r>
              <a:rPr lang="en-US" sz="1100" dirty="0" smtClean="0"/>
              <a:t>D press release reflect the work of C2P.  </a:t>
            </a:r>
          </a:p>
          <a:p>
            <a:pPr marL="171450" indent="-171450">
              <a:buFont typeface="Arial" pitchFamily="34" charset="0"/>
              <a:buChar char="•"/>
              <a:defRPr/>
            </a:pPr>
            <a:r>
              <a:rPr lang="en-US" sz="1100" dirty="0" smtClean="0"/>
              <a:t>Finally, the map in the upper right corner is a required component of C2P – collect local STI/HIV data and use GIS software to visually depict morbidity rates – this helped with focusing their planning efforts and the maps became a wonderful tool to share with the community. </a:t>
            </a:r>
            <a:endParaRPr lang="en-US" sz="1100" dirty="0"/>
          </a:p>
          <a:p>
            <a:pPr>
              <a:defRPr/>
            </a:pPr>
            <a:r>
              <a:rPr lang="en-US" b="1" dirty="0" smtClean="0"/>
              <a:t>Convey the VITALITY of coalitions that blossomed over the years</a:t>
            </a:r>
            <a:endParaRPr lang="en-US" b="1"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6208488A-8EF3-4544-8020-EB560987ABE6}" type="slidenum">
              <a:rPr lang="en-US" sz="1200" smtClean="0"/>
              <a:pPr/>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481B6599-8E41-4C59-BE00-91C5813F089C}" type="slidenum">
              <a:rPr lang="en-US" sz="1200" smtClean="0"/>
              <a:pPr/>
              <a:t>5</a:t>
            </a:fld>
            <a:endParaRPr 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Times" charset="0"/>
              </a:rPr>
              <a:t>You are probably very familiar with structural change – you may not have the exact words to define it – but it’s all around you. </a:t>
            </a:r>
          </a:p>
          <a:p>
            <a:endParaRPr lang="en-US" dirty="0" smtClean="0">
              <a:latin typeface="Times" charset="0"/>
            </a:endParaRPr>
          </a:p>
          <a:p>
            <a:r>
              <a:rPr lang="en-US" dirty="0" smtClean="0">
                <a:latin typeface="Times" charset="0"/>
              </a:rPr>
              <a:t>We’ve been through decades of change around smoking – lots and lots of effort put toward smoking cessation programs but that was coupled very effectively with sweeping policy changes that altered where a person could smoke – not in public places, not on airplanes, not in restaurants….</a:t>
            </a:r>
          </a:p>
          <a:p>
            <a:endParaRPr lang="en-US" dirty="0" smtClean="0">
              <a:latin typeface="Times" charset="0"/>
            </a:endParaRPr>
          </a:p>
          <a:p>
            <a:r>
              <a:rPr lang="en-US" dirty="0" smtClean="0">
                <a:latin typeface="Times" charset="0"/>
              </a:rPr>
              <a:t>In the mid-80s, states were essentially told that unless they passed seatbelt laws there wouldn’t get their transportation/highway funding from the federal gov’t.  That’s a huge structural change. </a:t>
            </a:r>
          </a:p>
          <a:p>
            <a:endParaRPr lang="en-US" dirty="0" smtClean="0">
              <a:latin typeface="Times" charset="0"/>
            </a:endParaRPr>
          </a:p>
          <a:p>
            <a:r>
              <a:rPr lang="en-US" dirty="0" smtClean="0">
                <a:latin typeface="Times" charset="0"/>
              </a:rPr>
              <a:t>And then we see changes to the physical environment to promote better health outcomes – roads were changed to allow space for bikers.  Bins are now set out for recycling in offices and public places…</a:t>
            </a:r>
          </a:p>
          <a:p>
            <a:endParaRPr lang="en-US" dirty="0" smtClean="0">
              <a:latin typeface="Times" charset="0"/>
            </a:endParaRPr>
          </a:p>
          <a:p>
            <a:r>
              <a:rPr lang="en-US" dirty="0" smtClean="0">
                <a:latin typeface="Times" charset="0"/>
              </a:rPr>
              <a:t>And many schools offer healthier lunches for kids…</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FCCB7CEA-0F94-41BA-8C3C-122641AA0DF4}" type="slidenum">
              <a:rPr lang="en-US" sz="1200" smtClean="0"/>
              <a:pPr/>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Times" charset="0"/>
              </a:rPr>
              <a:t>C2P definition…</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ACB7A0D4-6918-48CD-AD15-2E20FC0F5242}" type="slidenum">
              <a:rPr lang="en-US" sz="1200" smtClean="0">
                <a:solidFill>
                  <a:srgbClr val="000000"/>
                </a:solidFill>
              </a:rPr>
              <a:pPr/>
              <a:t>7</a:t>
            </a:fld>
            <a:endParaRPr lang="en-US" sz="120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6938" eaLnBrk="0" hangingPunct="0">
              <a:defRPr sz="2400">
                <a:solidFill>
                  <a:schemeClr val="tx1"/>
                </a:solidFill>
                <a:latin typeface="Times" charset="0"/>
              </a:defRPr>
            </a:lvl1pPr>
            <a:lvl2pPr marL="742950" indent="-285750" defTabSz="896938" eaLnBrk="0" hangingPunct="0">
              <a:defRPr sz="2400">
                <a:solidFill>
                  <a:schemeClr val="tx1"/>
                </a:solidFill>
                <a:latin typeface="Times" charset="0"/>
              </a:defRPr>
            </a:lvl2pPr>
            <a:lvl3pPr marL="1143000" indent="-228600" defTabSz="896938" eaLnBrk="0" hangingPunct="0">
              <a:defRPr sz="2400">
                <a:solidFill>
                  <a:schemeClr val="tx1"/>
                </a:solidFill>
                <a:latin typeface="Times" charset="0"/>
              </a:defRPr>
            </a:lvl3pPr>
            <a:lvl4pPr marL="1600200" indent="-228600" defTabSz="896938" eaLnBrk="0" hangingPunct="0">
              <a:defRPr sz="2400">
                <a:solidFill>
                  <a:schemeClr val="tx1"/>
                </a:solidFill>
                <a:latin typeface="Times" charset="0"/>
              </a:defRPr>
            </a:lvl4pPr>
            <a:lvl5pPr marL="2057400" indent="-228600" defTabSz="896938" eaLnBrk="0" hangingPunct="0">
              <a:defRPr sz="2400">
                <a:solidFill>
                  <a:schemeClr val="tx1"/>
                </a:solidFill>
                <a:latin typeface="Times" charset="0"/>
              </a:defRPr>
            </a:lvl5pPr>
            <a:lvl6pPr marL="2514600" indent="-228600" defTabSz="896938" eaLnBrk="0" fontAlgn="base" hangingPunct="0">
              <a:spcBef>
                <a:spcPct val="0"/>
              </a:spcBef>
              <a:spcAft>
                <a:spcPct val="0"/>
              </a:spcAft>
              <a:defRPr sz="2400">
                <a:solidFill>
                  <a:schemeClr val="tx1"/>
                </a:solidFill>
                <a:latin typeface="Times" charset="0"/>
              </a:defRPr>
            </a:lvl6pPr>
            <a:lvl7pPr marL="2971800" indent="-228600" defTabSz="896938" eaLnBrk="0" fontAlgn="base" hangingPunct="0">
              <a:spcBef>
                <a:spcPct val="0"/>
              </a:spcBef>
              <a:spcAft>
                <a:spcPct val="0"/>
              </a:spcAft>
              <a:defRPr sz="2400">
                <a:solidFill>
                  <a:schemeClr val="tx1"/>
                </a:solidFill>
                <a:latin typeface="Times" charset="0"/>
              </a:defRPr>
            </a:lvl7pPr>
            <a:lvl8pPr marL="3429000" indent="-228600" defTabSz="896938" eaLnBrk="0" fontAlgn="base" hangingPunct="0">
              <a:spcBef>
                <a:spcPct val="0"/>
              </a:spcBef>
              <a:spcAft>
                <a:spcPct val="0"/>
              </a:spcAft>
              <a:defRPr sz="2400">
                <a:solidFill>
                  <a:schemeClr val="tx1"/>
                </a:solidFill>
                <a:latin typeface="Times" charset="0"/>
              </a:defRPr>
            </a:lvl8pPr>
            <a:lvl9pPr marL="3886200" indent="-228600" defTabSz="896938" eaLnBrk="0" fontAlgn="base" hangingPunct="0">
              <a:spcBef>
                <a:spcPct val="0"/>
              </a:spcBef>
              <a:spcAft>
                <a:spcPct val="0"/>
              </a:spcAft>
              <a:defRPr sz="2400">
                <a:solidFill>
                  <a:schemeClr val="tx1"/>
                </a:solidFill>
                <a:latin typeface="Times" charset="0"/>
              </a:defRPr>
            </a:lvl9pPr>
          </a:lstStyle>
          <a:p>
            <a:pPr eaLnBrk="1" hangingPunct="1"/>
            <a:fld id="{93AD2F4B-2E6E-4CDF-A53D-C9D6B47B2FB5}" type="slidenum">
              <a:rPr lang="en-US" sz="1200" smtClean="0">
                <a:latin typeface="Times New Roman" pitchFamily="18" charset="0"/>
              </a:rPr>
              <a:pPr eaLnBrk="1" hangingPunct="1"/>
              <a:t>8</a:t>
            </a:fld>
            <a:endParaRPr lang="en-US" sz="1200" smtClean="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Times" charset="0"/>
              </a:rPr>
              <a:t>Structural change is one approach the field of public health utilizes to address risk.  We can break down the causes and contributors of risk in four different ways.  </a:t>
            </a:r>
          </a:p>
          <a:p>
            <a:pPr eaLnBrk="1" hangingPunct="1"/>
            <a:r>
              <a:rPr lang="en-US" dirty="0" smtClean="0">
                <a:latin typeface="Times" charset="0"/>
              </a:rPr>
              <a:t>There are </a:t>
            </a:r>
            <a:r>
              <a:rPr lang="en-US" b="1" dirty="0" smtClean="0">
                <a:latin typeface="Times" charset="0"/>
              </a:rPr>
              <a:t>individual level contributors</a:t>
            </a:r>
            <a:r>
              <a:rPr lang="en-US" dirty="0" smtClean="0">
                <a:latin typeface="Times" charset="0"/>
              </a:rPr>
              <a:t> related to an individual’s behavior, knowledge, attitude etc…</a:t>
            </a:r>
          </a:p>
          <a:p>
            <a:pPr eaLnBrk="1" hangingPunct="1"/>
            <a:r>
              <a:rPr lang="en-US" dirty="0" smtClean="0">
                <a:latin typeface="Times" charset="0"/>
              </a:rPr>
              <a:t>There are </a:t>
            </a:r>
            <a:r>
              <a:rPr lang="en-US" b="1" dirty="0" smtClean="0">
                <a:latin typeface="Times" charset="0"/>
              </a:rPr>
              <a:t>causes associated with community</a:t>
            </a:r>
            <a:r>
              <a:rPr lang="en-US" dirty="0" smtClean="0">
                <a:latin typeface="Times" charset="0"/>
              </a:rPr>
              <a:t> norms, social networks and relations that people have, peer pressure even</a:t>
            </a:r>
          </a:p>
          <a:p>
            <a:pPr eaLnBrk="1" hangingPunct="1"/>
            <a:r>
              <a:rPr lang="en-US" dirty="0" smtClean="0">
                <a:latin typeface="Times" charset="0"/>
              </a:rPr>
              <a:t>Then there are </a:t>
            </a:r>
            <a:r>
              <a:rPr lang="en-US" b="1" dirty="0" smtClean="0">
                <a:latin typeface="Times" charset="0"/>
              </a:rPr>
              <a:t>causes tied into the environment</a:t>
            </a:r>
            <a:r>
              <a:rPr lang="en-US" dirty="0" smtClean="0">
                <a:latin typeface="Times" charset="0"/>
              </a:rPr>
              <a:t> in which we live, the physical structures, availability of resources, laws and policies, practices within organizations and physical structures.</a:t>
            </a:r>
          </a:p>
          <a:p>
            <a:pPr eaLnBrk="1" hangingPunct="1"/>
            <a:endParaRPr lang="en-US" dirty="0" smtClean="0">
              <a:latin typeface="Times" charset="0"/>
            </a:endParaRPr>
          </a:p>
          <a:p>
            <a:pPr eaLnBrk="1" hangingPunct="1"/>
            <a:r>
              <a:rPr lang="en-US" dirty="0" smtClean="0">
                <a:latin typeface="Times" charset="0"/>
              </a:rPr>
              <a:t>**Finally there are causes that are much bigger than our coalition can solve such as racism, stigma, poverty, gender inequality…. </a:t>
            </a:r>
          </a:p>
          <a:p>
            <a:pPr eaLnBrk="1" hangingPunct="1"/>
            <a:endParaRPr lang="en-US" dirty="0"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Times" charset="0"/>
              </a:rPr>
              <a:t>In the same way, there are different types of interventions we can think about to address risk.  </a:t>
            </a:r>
          </a:p>
          <a:p>
            <a:endParaRPr lang="en-US" dirty="0" smtClean="0">
              <a:latin typeface="Times" charset="0"/>
            </a:endParaRPr>
          </a:p>
          <a:p>
            <a:r>
              <a:rPr lang="en-US" dirty="0" smtClean="0">
                <a:latin typeface="Times" charset="0"/>
              </a:rPr>
              <a:t>You can see that the pyramid shows the layers of intervention and examples of the types of change or targets for change within each layer.   </a:t>
            </a:r>
          </a:p>
          <a:p>
            <a:endParaRPr lang="en-US" dirty="0" smtClean="0">
              <a:latin typeface="Times" charset="0"/>
            </a:endParaRPr>
          </a:p>
          <a:p>
            <a:r>
              <a:rPr lang="en-US" dirty="0" smtClean="0">
                <a:latin typeface="Times" charset="0"/>
              </a:rPr>
              <a:t>What I like about this, is the scale on the left showing the degree of impact each type of intervention is likely to have in terms of  reaching more people and being more broadly applied in the community.  </a:t>
            </a:r>
          </a:p>
          <a:p>
            <a:endParaRPr lang="en-US" dirty="0" smtClean="0">
              <a:latin typeface="Times" charset="0"/>
            </a:endParaRPr>
          </a:p>
          <a:p>
            <a:r>
              <a:rPr lang="en-US" dirty="0" smtClean="0">
                <a:latin typeface="Times" charset="0"/>
              </a:rPr>
              <a:t>This doesn’t mean that individual and community level interventions become obsolete. A structural intervention should strengthen the potential for a community level or individual level program to affect change.</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5BD5DD1A-13C2-4A23-A439-9509121D5FFA}" type="slidenum">
              <a:rPr lang="en-US" sz="1200" smtClean="0"/>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AA3A36-35FE-4F3F-93E6-5BC2AA9397DF}"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FA9BDFA-DD18-40C2-AF46-01B4BC6856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A3A36-35FE-4F3F-93E6-5BC2AA9397DF}"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BDFA-DD18-40C2-AF46-01B4BC6856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A3A36-35FE-4F3F-93E6-5BC2AA9397DF}"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BDFA-DD18-40C2-AF46-01B4BC6856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7" descr="powerpoint_basic2.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981200" y="457200"/>
            <a:ext cx="6629400" cy="1143000"/>
          </a:xfrm>
        </p:spPr>
        <p:txBody>
          <a:bodyPr>
            <a:normAutofit/>
          </a:bodyPr>
          <a:lstStyle>
            <a:lvl1pPr algn="ctr">
              <a:defRPr sz="3400">
                <a:solidFill>
                  <a:schemeClr val="accent3"/>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838200" y="2209800"/>
            <a:ext cx="7772400" cy="4191000"/>
          </a:xfrm>
        </p:spPr>
        <p:txBody>
          <a:bodyPr/>
          <a:lstStyle>
            <a:lvl1pPr>
              <a:defRPr sz="3000">
                <a:solidFill>
                  <a:schemeClr val="accent3"/>
                </a:solidFill>
              </a:defRPr>
            </a:lvl1pPr>
            <a:lvl2pPr>
              <a:defRPr sz="2600">
                <a:solidFill>
                  <a:schemeClr val="accent3"/>
                </a:solidFill>
              </a:defRPr>
            </a:lvl2pPr>
            <a:lvl3pPr>
              <a:defRPr sz="2200">
                <a:solidFill>
                  <a:schemeClr val="accent3"/>
                </a:solidFill>
              </a:defRPr>
            </a:lvl3pPr>
            <a:lvl4pPr>
              <a:defRPr sz="2000">
                <a:solidFill>
                  <a:schemeClr val="accent3"/>
                </a:solidFill>
              </a:defRPr>
            </a:lvl4pPr>
            <a:lvl5pPr>
              <a:defRPr sz="18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4"/>
          </p:nvPr>
        </p:nvSpPr>
        <p:spPr>
          <a:xfrm>
            <a:off x="3505200" y="6356350"/>
            <a:ext cx="2133600" cy="365125"/>
          </a:xfrm>
        </p:spPr>
        <p:txBody>
          <a:bodyPr wrap="square" numCol="1" anchorCtr="0" compatLnSpc="1">
            <a:prstTxWarp prst="textNoShape">
              <a:avLst/>
            </a:prstTxWarp>
          </a:bodyPr>
          <a:lstStyle>
            <a:lvl1pPr algn="ctr">
              <a:defRPr sz="1200">
                <a:solidFill>
                  <a:srgbClr val="BABABA"/>
                </a:solidFill>
                <a:latin typeface="Calibri" charset="0"/>
              </a:defRPr>
            </a:lvl1pPr>
          </a:lstStyle>
          <a:p>
            <a:pPr>
              <a:defRPr/>
            </a:pPr>
            <a:fld id="{825FF8CE-23D7-42D6-95FE-9DF4F5DD90B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AA3A36-35FE-4F3F-93E6-5BC2AA9397DF}"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BDFA-DD18-40C2-AF46-01B4BC6856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DAA3A36-35FE-4F3F-93E6-5BC2AA9397DF}" type="datetimeFigureOut">
              <a:rPr lang="en-US" smtClean="0"/>
              <a:pPr/>
              <a:t>3/19/2015</a:t>
            </a:fld>
            <a:endParaRPr lang="en-US"/>
          </a:p>
        </p:txBody>
      </p:sp>
      <p:sp>
        <p:nvSpPr>
          <p:cNvPr id="8" name="Slide Number Placeholder 7"/>
          <p:cNvSpPr>
            <a:spLocks noGrp="1"/>
          </p:cNvSpPr>
          <p:nvPr>
            <p:ph type="sldNum" sz="quarter" idx="11"/>
          </p:nvPr>
        </p:nvSpPr>
        <p:spPr/>
        <p:txBody>
          <a:bodyPr/>
          <a:lstStyle/>
          <a:p>
            <a:fld id="{5FA9BDFA-DD18-40C2-AF46-01B4BC6856D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AA3A36-35FE-4F3F-93E6-5BC2AA9397DF}"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BDFA-DD18-40C2-AF46-01B4BC6856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AA3A36-35FE-4F3F-93E6-5BC2AA9397DF}" type="datetimeFigureOut">
              <a:rPr lang="en-US" smtClean="0"/>
              <a:pPr/>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BDFA-DD18-40C2-AF46-01B4BC6856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AA3A36-35FE-4F3F-93E6-5BC2AA9397DF}" type="datetimeFigureOut">
              <a:rPr lang="en-US" smtClean="0"/>
              <a:pPr/>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BDFA-DD18-40C2-AF46-01B4BC6856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A3A36-35FE-4F3F-93E6-5BC2AA9397DF}" type="datetimeFigureOut">
              <a:rPr lang="en-US" smtClean="0"/>
              <a:pPr/>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BDFA-DD18-40C2-AF46-01B4BC6856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A3A36-35FE-4F3F-93E6-5BC2AA9397DF}"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BDFA-DD18-40C2-AF46-01B4BC6856D1}"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A3A36-35FE-4F3F-93E6-5BC2AA9397DF}"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FA9BDFA-DD18-40C2-AF46-01B4BC6856D1}"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DAA3A36-35FE-4F3F-93E6-5BC2AA9397DF}" type="datetimeFigureOut">
              <a:rPr lang="en-US" smtClean="0"/>
              <a:pPr/>
              <a:t>3/19/2015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FA9BDFA-DD18-40C2-AF46-01B4BC6856D1}"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c2p.la/" TargetMode="External"/><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001000" cy="2994025"/>
          </a:xfrm>
        </p:spPr>
        <p:txBody>
          <a:bodyPr>
            <a:normAutofit fontScale="90000"/>
          </a:bodyPr>
          <a:lstStyle/>
          <a:p>
            <a:pPr algn="ctr"/>
            <a:r>
              <a:rPr lang="en-US" dirty="0" smtClean="0">
                <a:effectLst>
                  <a:outerShdw blurRad="38100" dist="38100" dir="2700000" algn="tl">
                    <a:srgbClr val="000000">
                      <a:alpha val="43137"/>
                    </a:srgbClr>
                  </a:outerShdw>
                </a:effectLst>
              </a:rPr>
              <a:t>Structural Change</a:t>
            </a:r>
            <a:br>
              <a:rPr lang="en-US" dirty="0" smtClean="0">
                <a:effectLst>
                  <a:outerShdw blurRad="38100" dist="38100" dir="2700000" algn="tl">
                    <a:srgbClr val="000000">
                      <a:alpha val="43137"/>
                    </a:srgbClr>
                  </a:outerShdw>
                </a:effectLst>
              </a:rPr>
            </a:br>
            <a:endParaRPr lang="en-US" sz="3000" dirty="0">
              <a:effectLst>
                <a:outerShdw blurRad="38100" dist="38100" dir="2700000" algn="tl">
                  <a:srgbClr val="000000">
                    <a:alpha val="43137"/>
                  </a:srgbClr>
                </a:outerShdw>
              </a:effectLst>
              <a:latin typeface="Berlin Sans FB Demi" panose="020E0802020502020306" pitchFamily="34" charset="0"/>
            </a:endParaRPr>
          </a:p>
        </p:txBody>
      </p:sp>
      <p:sp>
        <p:nvSpPr>
          <p:cNvPr id="3" name="Subtitle 2"/>
          <p:cNvSpPr>
            <a:spLocks noGrp="1"/>
          </p:cNvSpPr>
          <p:nvPr>
            <p:ph type="subTitle" idx="1"/>
          </p:nvPr>
        </p:nvSpPr>
        <p:spPr>
          <a:xfrm>
            <a:off x="1219200" y="5527271"/>
            <a:ext cx="3505200" cy="609600"/>
          </a:xfrm>
        </p:spPr>
        <p:txBody>
          <a:bodyPr>
            <a:noAutofit/>
          </a:bodyPr>
          <a:lstStyle/>
          <a:p>
            <a:pPr algn="ctr"/>
            <a:r>
              <a:rPr lang="en-US" sz="3000" dirty="0" smtClean="0"/>
              <a:t>April 2014</a:t>
            </a:r>
          </a:p>
          <a:p>
            <a:pPr algn="ctr"/>
            <a:endParaRPr lang="en-US" sz="3000" dirty="0" smtClean="0"/>
          </a:p>
          <a:p>
            <a:pPr algn="ctr"/>
            <a:endParaRPr lang="en-US" sz="3000" dirty="0"/>
          </a:p>
        </p:txBody>
      </p:sp>
      <p:sp>
        <p:nvSpPr>
          <p:cNvPr id="5" name="TextBox 4"/>
          <p:cNvSpPr txBox="1"/>
          <p:nvPr/>
        </p:nvSpPr>
        <p:spPr>
          <a:xfrm>
            <a:off x="0" y="0"/>
            <a:ext cx="9144000" cy="369332"/>
          </a:xfrm>
          <a:prstGeom prst="rect">
            <a:avLst/>
          </a:prstGeom>
          <a:solidFill>
            <a:schemeClr val="tx1"/>
          </a:solidFill>
        </p:spPr>
        <p:txBody>
          <a:bodyPr wrap="square" rtlCol="0">
            <a:spAutoFit/>
          </a:bodyPr>
          <a:lstStyle/>
          <a:p>
            <a:endParaRPr lang="en-US" dirty="0"/>
          </a:p>
        </p:txBody>
      </p:sp>
      <p:pic>
        <p:nvPicPr>
          <p:cNvPr id="1026" name="Picture 2" descr="I:\Connect 2 Protect\C2P Administration\C2P Logo\C2P LOGO FINAL\C2P LOGO FINAL\JPG\C2P_RG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4648200"/>
            <a:ext cx="2926080" cy="17068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5400" b="1" dirty="0" smtClean="0">
                <a:solidFill>
                  <a:schemeClr val="tx2">
                    <a:lumMod val="75000"/>
                  </a:schemeClr>
                </a:solidFill>
                <a:cs typeface="Calibri"/>
              </a:rPr>
              <a:t>The River Metaphor</a:t>
            </a:r>
            <a:endParaRPr lang="en-US" sz="5400" b="1" dirty="0">
              <a:solidFill>
                <a:schemeClr val="tx2">
                  <a:lumMod val="75000"/>
                </a:schemeClr>
              </a:solidFill>
              <a:cs typeface="Calibri"/>
            </a:endParaRPr>
          </a:p>
        </p:txBody>
      </p:sp>
      <p:sp>
        <p:nvSpPr>
          <p:cNvPr id="4" name="Freeform 3"/>
          <p:cNvSpPr/>
          <p:nvPr/>
        </p:nvSpPr>
        <p:spPr>
          <a:xfrm rot="260570">
            <a:off x="-236538" y="3905250"/>
            <a:ext cx="9612313" cy="1676400"/>
          </a:xfrm>
          <a:custGeom>
            <a:avLst/>
            <a:gdLst>
              <a:gd name="connsiteX0" fmla="*/ 0 w 8115300"/>
              <a:gd name="connsiteY0" fmla="*/ 97971 h 1616529"/>
              <a:gd name="connsiteX1" fmla="*/ 1077686 w 8115300"/>
              <a:gd name="connsiteY1" fmla="*/ 114300 h 1616529"/>
              <a:gd name="connsiteX2" fmla="*/ 1796143 w 8115300"/>
              <a:gd name="connsiteY2" fmla="*/ 783771 h 1616529"/>
              <a:gd name="connsiteX3" fmla="*/ 3184072 w 8115300"/>
              <a:gd name="connsiteY3" fmla="*/ 963386 h 1616529"/>
              <a:gd name="connsiteX4" fmla="*/ 4735286 w 8115300"/>
              <a:gd name="connsiteY4" fmla="*/ 1436914 h 1616529"/>
              <a:gd name="connsiteX5" fmla="*/ 7119258 w 8115300"/>
              <a:gd name="connsiteY5" fmla="*/ 1453243 h 1616529"/>
              <a:gd name="connsiteX6" fmla="*/ 8115300 w 8115300"/>
              <a:gd name="connsiteY6" fmla="*/ 1616529 h 161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0" h="1616529">
                <a:moveTo>
                  <a:pt x="0" y="97971"/>
                </a:moveTo>
                <a:cubicBezTo>
                  <a:pt x="389164" y="48985"/>
                  <a:pt x="778329" y="0"/>
                  <a:pt x="1077686" y="114300"/>
                </a:cubicBezTo>
                <a:cubicBezTo>
                  <a:pt x="1377043" y="228600"/>
                  <a:pt x="1445079" y="642257"/>
                  <a:pt x="1796143" y="783771"/>
                </a:cubicBezTo>
                <a:cubicBezTo>
                  <a:pt x="2147207" y="925285"/>
                  <a:pt x="2694215" y="854529"/>
                  <a:pt x="3184072" y="963386"/>
                </a:cubicBezTo>
                <a:cubicBezTo>
                  <a:pt x="3673929" y="1072243"/>
                  <a:pt x="4079422" y="1355271"/>
                  <a:pt x="4735286" y="1436914"/>
                </a:cubicBezTo>
                <a:cubicBezTo>
                  <a:pt x="5391150" y="1518557"/>
                  <a:pt x="6555922" y="1423307"/>
                  <a:pt x="7119258" y="1453243"/>
                </a:cubicBezTo>
                <a:cubicBezTo>
                  <a:pt x="7682594" y="1483179"/>
                  <a:pt x="7898947" y="1549854"/>
                  <a:pt x="8115300" y="1616529"/>
                </a:cubicBezTo>
              </a:path>
            </a:pathLst>
          </a:custGeom>
          <a:noFill/>
          <a:ln w="828675">
            <a:solidFill>
              <a:srgbClr val="6DABD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0180" name="Block Arc 4"/>
          <p:cNvSpPr>
            <a:spLocks/>
          </p:cNvSpPr>
          <p:nvPr/>
        </p:nvSpPr>
        <p:spPr bwMode="auto">
          <a:xfrm rot="-916902">
            <a:off x="801688" y="3079750"/>
            <a:ext cx="2882900" cy="2422525"/>
          </a:xfrm>
          <a:custGeom>
            <a:avLst/>
            <a:gdLst>
              <a:gd name="T0" fmla="*/ 197548 w 2882900"/>
              <a:gd name="T1" fmla="*/ 1083837 h 2422525"/>
              <a:gd name="T2" fmla="*/ 2619366 w 2882900"/>
              <a:gd name="T3" fmla="*/ 1561165 h 2422525"/>
              <a:gd name="T4" fmla="*/ 1441450 w 2882900"/>
              <a:gd name="T5" fmla="*/ 1211276 h 2422525"/>
              <a:gd name="T6" fmla="*/ 5898240 60000 65536"/>
              <a:gd name="T7" fmla="*/ 5898240 60000 65536"/>
              <a:gd name="T8" fmla="*/ 5898240 60000 65536"/>
              <a:gd name="T9" fmla="*/ 10595 w 2882900"/>
              <a:gd name="T10" fmla="*/ 0 h 2422525"/>
              <a:gd name="T11" fmla="*/ 2882900 w 2882900"/>
              <a:gd name="T12" fmla="*/ 1614966 h 2422525"/>
            </a:gdLst>
            <a:ahLst/>
            <a:cxnLst>
              <a:cxn ang="T6">
                <a:pos x="T0" y="T1"/>
              </a:cxn>
              <a:cxn ang="T7">
                <a:pos x="T2" y="T3"/>
              </a:cxn>
              <a:cxn ang="T8">
                <a:pos x="T4" y="T5"/>
              </a:cxn>
            </a:cxnLst>
            <a:rect l="T9" t="T10" r="T11" b="T12"/>
            <a:pathLst>
              <a:path w="2882900" h="2422525">
                <a:moveTo>
                  <a:pt x="10595" y="1064672"/>
                </a:moveTo>
                <a:lnTo>
                  <a:pt x="10595" y="1064672"/>
                </a:lnTo>
                <a:cubicBezTo>
                  <a:pt x="98775" y="456903"/>
                  <a:pt x="712826" y="-1"/>
                  <a:pt x="1441450" y="-1"/>
                </a:cubicBezTo>
                <a:cubicBezTo>
                  <a:pt x="2237540" y="0"/>
                  <a:pt x="2882900" y="542300"/>
                  <a:pt x="2882900" y="1211263"/>
                </a:cubicBezTo>
                <a:cubicBezTo>
                  <a:pt x="2882900" y="1348782"/>
                  <a:pt x="2855030" y="1485298"/>
                  <a:pt x="2800487" y="1614955"/>
                </a:cubicBezTo>
                <a:lnTo>
                  <a:pt x="2438247" y="1507352"/>
                </a:lnTo>
                <a:cubicBezTo>
                  <a:pt x="2483959" y="1412749"/>
                  <a:pt x="2507385" y="1312426"/>
                  <a:pt x="2507385" y="1211263"/>
                </a:cubicBezTo>
                <a:cubicBezTo>
                  <a:pt x="2507385" y="749692"/>
                  <a:pt x="2030150" y="375516"/>
                  <a:pt x="1441451" y="375516"/>
                </a:cubicBezTo>
                <a:cubicBezTo>
                  <a:pt x="906138" y="375515"/>
                  <a:pt x="453858" y="686805"/>
                  <a:pt x="384501" y="1102981"/>
                </a:cubicBezTo>
                <a:lnTo>
                  <a:pt x="10595" y="1064672"/>
                </a:lnTo>
                <a:close/>
              </a:path>
            </a:pathLst>
          </a:custGeom>
          <a:blipFill dpi="0" rotWithShape="1">
            <a:blip r:embed="rId3" cstate="print"/>
            <a:srcRect/>
            <a:tile tx="0" ty="0" sx="100000" sy="100000" flip="none" algn="tl"/>
          </a:blipFill>
          <a:ln>
            <a:noFill/>
          </a:ln>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en-US"/>
          </a:p>
        </p:txBody>
      </p:sp>
      <p:pic>
        <p:nvPicPr>
          <p:cNvPr id="5018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38100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2"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0400" y="37338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34290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48006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rapezoid 17"/>
          <p:cNvSpPr/>
          <p:nvPr/>
        </p:nvSpPr>
        <p:spPr>
          <a:xfrm rot="10498071">
            <a:off x="1620838" y="3071813"/>
            <a:ext cx="579437" cy="50165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2766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0" y="25146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onut 7"/>
          <p:cNvSpPr/>
          <p:nvPr/>
        </p:nvSpPr>
        <p:spPr>
          <a:xfrm rot="431347">
            <a:off x="6294438" y="4364038"/>
            <a:ext cx="914400" cy="533400"/>
          </a:xfrm>
          <a:prstGeom prst="donut">
            <a:avLst/>
          </a:prstGeom>
          <a:solidFill>
            <a:schemeClr val="bg1"/>
          </a:solidFill>
          <a:ln w="57150">
            <a:solidFill>
              <a:srgbClr val="E2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5018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44958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1400" y="38862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9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5433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3597275"/>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32864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556E-17 -3.33333E-6 C 0.01875 -0.01666 0.03785 -0.03333 0.05156 -0.01852 C 0.06528 -0.0037 0.07031 0.04815 0.08194 0.08889 C 0.0934 0.12963 0.09896 0.19792 0.12101 0.22593 C 0.14306 0.25394 0.17708 0.23959 0.21424 0.25741 C 0.25156 0.27523 0.28403 0.3169 0.34392 0.33334 C 0.40417 0.34977 0.53663 0.35186 0.575 0.35556 " pathEditMode="relative" rAng="0" ptsTypes="aaaaaaA">
                                      <p:cBhvr>
                                        <p:cTn id="6" dur="2000" fill="hold"/>
                                        <p:tgtEl>
                                          <p:spTgt spid="27665"/>
                                        </p:tgtEl>
                                        <p:attrNameLst>
                                          <p:attrName>ppt_x</p:attrName>
                                          <p:attrName>ppt_y</p:attrName>
                                        </p:attrNameLst>
                                      </p:cBhvr>
                                      <p:rCtr x="28700" y="16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0033 -3.7037E-7 C -0.00572 0.03657 -0.01458 0.07315 -0.02031 0.09444 C -0.02604 0.11574 -0.02881 0.12176 -0.03142 0.12778 " pathEditMode="relative" rAng="0" ptsTypes="aaA">
                                      <p:cBhvr>
                                        <p:cTn id="14" dur="1000" fill="hold"/>
                                        <p:tgtEl>
                                          <p:spTgt spid="8"/>
                                        </p:tgtEl>
                                        <p:attrNameLst>
                                          <p:attrName>ppt_x</p:attrName>
                                          <p:attrName>ppt_y</p:attrName>
                                        </p:attrNameLst>
                                      </p:cBhvr>
                                      <p:rCtr x="-1700" y="640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 4.07407E-6 C 0.01493 -0.00811 0.03003 -0.01598 0.04097 -0.00903 C 0.05191 -0.00162 0.0559 0.02338 0.06528 0.04328 C 0.07431 0.06296 0.07882 0.09629 0.09635 0.10995 C 0.11389 0.12361 0.14115 0.11666 0.17066 0.12523 C 0.20052 0.13379 0.22639 0.15416 0.27413 0.16226 C 0.32205 0.17037 0.4276 0.17129 0.45833 0.17338 " pathEditMode="relative" rAng="0" ptsTypes="aaaaaaA">
                                      <p:cBhvr>
                                        <p:cTn id="18" dur="2000" fill="hold"/>
                                        <p:tgtEl>
                                          <p:spTgt spid="22"/>
                                        </p:tgtEl>
                                        <p:attrNameLst>
                                          <p:attrName>ppt_x</p:attrName>
                                          <p:attrName>ppt_y</p:attrName>
                                        </p:attrNameLst>
                                      </p:cBhvr>
                                      <p:rCtr x="22900" y="7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5400" b="1" dirty="0" smtClean="0">
                <a:solidFill>
                  <a:schemeClr val="tx2">
                    <a:lumMod val="75000"/>
                  </a:schemeClr>
                </a:solidFill>
                <a:cs typeface="Calibri"/>
              </a:rPr>
              <a:t>The River Metaphor</a:t>
            </a:r>
            <a:endParaRPr lang="en-US" sz="5400" b="1" dirty="0">
              <a:solidFill>
                <a:schemeClr val="tx2">
                  <a:lumMod val="75000"/>
                </a:schemeClr>
              </a:solidFill>
              <a:cs typeface="Calibri"/>
            </a:endParaRPr>
          </a:p>
        </p:txBody>
      </p:sp>
      <p:sp>
        <p:nvSpPr>
          <p:cNvPr id="4" name="Freeform 3"/>
          <p:cNvSpPr/>
          <p:nvPr/>
        </p:nvSpPr>
        <p:spPr>
          <a:xfrm rot="260570">
            <a:off x="-236538" y="3905250"/>
            <a:ext cx="9612313" cy="1676400"/>
          </a:xfrm>
          <a:custGeom>
            <a:avLst/>
            <a:gdLst>
              <a:gd name="connsiteX0" fmla="*/ 0 w 8115300"/>
              <a:gd name="connsiteY0" fmla="*/ 97971 h 1616529"/>
              <a:gd name="connsiteX1" fmla="*/ 1077686 w 8115300"/>
              <a:gd name="connsiteY1" fmla="*/ 114300 h 1616529"/>
              <a:gd name="connsiteX2" fmla="*/ 1796143 w 8115300"/>
              <a:gd name="connsiteY2" fmla="*/ 783771 h 1616529"/>
              <a:gd name="connsiteX3" fmla="*/ 3184072 w 8115300"/>
              <a:gd name="connsiteY3" fmla="*/ 963386 h 1616529"/>
              <a:gd name="connsiteX4" fmla="*/ 4735286 w 8115300"/>
              <a:gd name="connsiteY4" fmla="*/ 1436914 h 1616529"/>
              <a:gd name="connsiteX5" fmla="*/ 7119258 w 8115300"/>
              <a:gd name="connsiteY5" fmla="*/ 1453243 h 1616529"/>
              <a:gd name="connsiteX6" fmla="*/ 8115300 w 8115300"/>
              <a:gd name="connsiteY6" fmla="*/ 1616529 h 161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0" h="1616529">
                <a:moveTo>
                  <a:pt x="0" y="97971"/>
                </a:moveTo>
                <a:cubicBezTo>
                  <a:pt x="389164" y="48985"/>
                  <a:pt x="778329" y="0"/>
                  <a:pt x="1077686" y="114300"/>
                </a:cubicBezTo>
                <a:cubicBezTo>
                  <a:pt x="1377043" y="228600"/>
                  <a:pt x="1445079" y="642257"/>
                  <a:pt x="1796143" y="783771"/>
                </a:cubicBezTo>
                <a:cubicBezTo>
                  <a:pt x="2147207" y="925285"/>
                  <a:pt x="2694215" y="854529"/>
                  <a:pt x="3184072" y="963386"/>
                </a:cubicBezTo>
                <a:cubicBezTo>
                  <a:pt x="3673929" y="1072243"/>
                  <a:pt x="4079422" y="1355271"/>
                  <a:pt x="4735286" y="1436914"/>
                </a:cubicBezTo>
                <a:cubicBezTo>
                  <a:pt x="5391150" y="1518557"/>
                  <a:pt x="6555922" y="1423307"/>
                  <a:pt x="7119258" y="1453243"/>
                </a:cubicBezTo>
                <a:cubicBezTo>
                  <a:pt x="7682594" y="1483179"/>
                  <a:pt x="7898947" y="1549854"/>
                  <a:pt x="8115300" y="1616529"/>
                </a:cubicBezTo>
              </a:path>
            </a:pathLst>
          </a:custGeom>
          <a:noFill/>
          <a:ln w="828675">
            <a:solidFill>
              <a:srgbClr val="6DABD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1204" name="Block Arc 4"/>
          <p:cNvSpPr>
            <a:spLocks/>
          </p:cNvSpPr>
          <p:nvPr/>
        </p:nvSpPr>
        <p:spPr bwMode="auto">
          <a:xfrm rot="-916902">
            <a:off x="801688" y="3079750"/>
            <a:ext cx="2882900" cy="2422525"/>
          </a:xfrm>
          <a:custGeom>
            <a:avLst/>
            <a:gdLst>
              <a:gd name="T0" fmla="*/ 197548 w 2882900"/>
              <a:gd name="T1" fmla="*/ 1083837 h 2422525"/>
              <a:gd name="T2" fmla="*/ 2619366 w 2882900"/>
              <a:gd name="T3" fmla="*/ 1561165 h 2422525"/>
              <a:gd name="T4" fmla="*/ 1441450 w 2882900"/>
              <a:gd name="T5" fmla="*/ 1211276 h 2422525"/>
              <a:gd name="T6" fmla="*/ 5898240 60000 65536"/>
              <a:gd name="T7" fmla="*/ 5898240 60000 65536"/>
              <a:gd name="T8" fmla="*/ 5898240 60000 65536"/>
              <a:gd name="T9" fmla="*/ 10595 w 2882900"/>
              <a:gd name="T10" fmla="*/ 0 h 2422525"/>
              <a:gd name="T11" fmla="*/ 2882900 w 2882900"/>
              <a:gd name="T12" fmla="*/ 1614966 h 2422525"/>
            </a:gdLst>
            <a:ahLst/>
            <a:cxnLst>
              <a:cxn ang="T6">
                <a:pos x="T0" y="T1"/>
              </a:cxn>
              <a:cxn ang="T7">
                <a:pos x="T2" y="T3"/>
              </a:cxn>
              <a:cxn ang="T8">
                <a:pos x="T4" y="T5"/>
              </a:cxn>
            </a:cxnLst>
            <a:rect l="T9" t="T10" r="T11" b="T12"/>
            <a:pathLst>
              <a:path w="2882900" h="2422525">
                <a:moveTo>
                  <a:pt x="10595" y="1064672"/>
                </a:moveTo>
                <a:lnTo>
                  <a:pt x="10595" y="1064672"/>
                </a:lnTo>
                <a:cubicBezTo>
                  <a:pt x="98775" y="456903"/>
                  <a:pt x="712826" y="-1"/>
                  <a:pt x="1441450" y="-1"/>
                </a:cubicBezTo>
                <a:cubicBezTo>
                  <a:pt x="2237540" y="0"/>
                  <a:pt x="2882900" y="542300"/>
                  <a:pt x="2882900" y="1211263"/>
                </a:cubicBezTo>
                <a:cubicBezTo>
                  <a:pt x="2882900" y="1348782"/>
                  <a:pt x="2855030" y="1485298"/>
                  <a:pt x="2800487" y="1614955"/>
                </a:cubicBezTo>
                <a:lnTo>
                  <a:pt x="2438247" y="1507352"/>
                </a:lnTo>
                <a:cubicBezTo>
                  <a:pt x="2483959" y="1412749"/>
                  <a:pt x="2507385" y="1312426"/>
                  <a:pt x="2507385" y="1211263"/>
                </a:cubicBezTo>
                <a:cubicBezTo>
                  <a:pt x="2507385" y="749692"/>
                  <a:pt x="2030150" y="375516"/>
                  <a:pt x="1441451" y="375516"/>
                </a:cubicBezTo>
                <a:cubicBezTo>
                  <a:pt x="906138" y="375515"/>
                  <a:pt x="453858" y="686805"/>
                  <a:pt x="384501" y="1102981"/>
                </a:cubicBezTo>
                <a:lnTo>
                  <a:pt x="10595" y="1064672"/>
                </a:lnTo>
                <a:close/>
              </a:path>
            </a:pathLst>
          </a:custGeom>
          <a:blipFill dpi="0" rotWithShape="1">
            <a:blip r:embed="rId3" cstate="print"/>
            <a:srcRect/>
            <a:tile tx="0" ty="0" sx="100000" sy="100000" flip="none" algn="tl"/>
          </a:blipFill>
          <a:ln>
            <a:noFill/>
          </a:ln>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en-US"/>
          </a:p>
        </p:txBody>
      </p:sp>
      <p:sp>
        <p:nvSpPr>
          <p:cNvPr id="18" name="Trapezoid 17"/>
          <p:cNvSpPr/>
          <p:nvPr/>
        </p:nvSpPr>
        <p:spPr>
          <a:xfrm rot="10498071">
            <a:off x="1620838" y="3071813"/>
            <a:ext cx="579437" cy="50165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20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0" y="40386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46482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38862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43434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219424">
            <a:off x="7231063" y="51054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48006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5"/>
          <p:cNvGrpSpPr>
            <a:grpSpLocks/>
          </p:cNvGrpSpPr>
          <p:nvPr/>
        </p:nvGrpSpPr>
        <p:grpSpPr bwMode="auto">
          <a:xfrm>
            <a:off x="4724400" y="2590800"/>
            <a:ext cx="2362200" cy="2133600"/>
            <a:chOff x="4724400" y="2590800"/>
            <a:chExt cx="2362200" cy="2133600"/>
          </a:xfrm>
        </p:grpSpPr>
        <p:sp>
          <p:nvSpPr>
            <p:cNvPr id="41" name="Rectangle 40"/>
            <p:cNvSpPr/>
            <p:nvPr/>
          </p:nvSpPr>
          <p:spPr>
            <a:xfrm>
              <a:off x="5562600" y="3429000"/>
              <a:ext cx="762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p:nvSpPr>
          <p:spPr bwMode="auto">
            <a:xfrm>
              <a:off x="5943600" y="2895600"/>
              <a:ext cx="990600" cy="7620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TextBox 28"/>
            <p:cNvSpPr txBox="1"/>
            <p:nvPr/>
          </p:nvSpPr>
          <p:spPr bwMode="auto">
            <a:xfrm>
              <a:off x="5867400" y="2895600"/>
              <a:ext cx="1219200" cy="646113"/>
            </a:xfrm>
            <a:prstGeom prst="rect">
              <a:avLst/>
            </a:prstGeom>
            <a:noFill/>
          </p:spPr>
          <p:txBody>
            <a:bodyPr>
              <a:spAutoFit/>
            </a:bodyPr>
            <a:lstStyle/>
            <a:p>
              <a:pPr algn="ctr" fontAlgn="auto">
                <a:spcBef>
                  <a:spcPts val="0"/>
                </a:spcBef>
                <a:spcAft>
                  <a:spcPts val="0"/>
                </a:spcAft>
                <a:defRPr/>
              </a:pPr>
              <a:r>
                <a:rPr lang="en-US" dirty="0">
                  <a:solidFill>
                    <a:schemeClr val="accent4">
                      <a:lumMod val="75000"/>
                      <a:lumOff val="25000"/>
                    </a:schemeClr>
                  </a:solidFill>
                  <a:latin typeface="Franklin Gothic Demi" pitchFamily="34" charset="0"/>
                </a:rPr>
                <a:t>Broken Bridge</a:t>
              </a:r>
            </a:p>
          </p:txBody>
        </p:sp>
        <p:sp>
          <p:nvSpPr>
            <p:cNvPr id="31" name="Rectangle 30"/>
            <p:cNvSpPr/>
            <p:nvPr/>
          </p:nvSpPr>
          <p:spPr bwMode="auto">
            <a:xfrm>
              <a:off x="5105400" y="2590800"/>
              <a:ext cx="914400" cy="838200"/>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219" name="TextBox 27"/>
            <p:cNvSpPr txBox="1">
              <a:spLocks noChangeArrowheads="1"/>
            </p:cNvSpPr>
            <p:nvPr/>
          </p:nvSpPr>
          <p:spPr bwMode="auto">
            <a:xfrm>
              <a:off x="5029200" y="2590800"/>
              <a:ext cx="10668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sz="1600" b="1">
                  <a:solidFill>
                    <a:srgbClr val="404040"/>
                  </a:solidFill>
                  <a:latin typeface="Felix Titling" pitchFamily="82" charset="0"/>
                </a:rPr>
                <a:t>Watch your step</a:t>
              </a:r>
            </a:p>
          </p:txBody>
        </p:sp>
        <p:sp>
          <p:nvSpPr>
            <p:cNvPr id="36" name="Rectangle 35"/>
            <p:cNvSpPr/>
            <p:nvPr/>
          </p:nvSpPr>
          <p:spPr>
            <a:xfrm>
              <a:off x="5410200" y="3962400"/>
              <a:ext cx="762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p:nvSpPr>
          <p:spPr bwMode="auto">
            <a:xfrm>
              <a:off x="4724400" y="3505200"/>
              <a:ext cx="1371600" cy="5334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222" name="TextBox 25"/>
            <p:cNvSpPr txBox="1">
              <a:spLocks noChangeArrowheads="1"/>
            </p:cNvSpPr>
            <p:nvPr/>
          </p:nvSpPr>
          <p:spPr bwMode="auto">
            <a:xfrm>
              <a:off x="4724400" y="3581400"/>
              <a:ext cx="1371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a:solidFill>
                    <a:schemeClr val="bg1"/>
                  </a:solidFill>
                  <a:latin typeface="Britannic Bold" pitchFamily="34" charset="0"/>
                </a:rPr>
                <a:t>Cuidado!</a:t>
              </a:r>
            </a:p>
          </p:txBody>
        </p:sp>
        <p:sp>
          <p:nvSpPr>
            <p:cNvPr id="40" name="Rectangle 39"/>
            <p:cNvSpPr/>
            <p:nvPr/>
          </p:nvSpPr>
          <p:spPr>
            <a:xfrm>
              <a:off x="6400800" y="3657600"/>
              <a:ext cx="762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5121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39624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32766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9588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3.33333E-6 0 C -0.00104 -0.03449 -0.00208 -0.06875 0.00834 -0.1037 C 0.01875 -0.13866 0.03907 -0.1831 0.0625 -0.20926 C 0.08594 -0.23542 0.13177 -0.26852 0.14861 -0.26111 C 0.16545 -0.2537 0.15504 -0.19907 0.16389 -0.16481 C 0.17275 -0.13056 0.17986 -0.08056 0.20139 -0.05556 C 0.22257 -0.03056 0.26511 -0.02593 0.29306 -0.01481 C 0.32101 -0.0037 0.34306 -0.00185 0.36945 0.01111 C 0.39584 0.02407 0.41598 0.04815 0.45139 0.06296 C 0.48681 0.07778 0.54028 0.0919 0.58177 0.1 C 0.62327 0.1081 0.66164 0.10949 0.7 0.11111 " pathEditMode="relative" rAng="0" ptsTypes="aaaaaaaaaaA">
                                      <p:cBhvr>
                                        <p:cTn id="11" dur="2000" fill="hold"/>
                                        <p:tgtEl>
                                          <p:spTgt spid="28684"/>
                                        </p:tgtEl>
                                        <p:attrNameLst>
                                          <p:attrName>ppt_x</p:attrName>
                                          <p:attrName>ppt_y</p:attrName>
                                        </p:attrNameLst>
                                      </p:cBhvr>
                                      <p:rCtr x="34900" y="-7900"/>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3.33333E-6 -7.40741E-7 C 0.00973 0.00509 0.01962 0.01042 0.02674 0.00579 C 0.03403 0.00116 0.03664 -0.01458 0.04271 -0.02708 C 0.04861 -0.03958 0.05157 -0.06042 0.06302 -0.06875 C 0.07448 -0.07755 0.09236 -0.07315 0.11164 -0.07847 C 0.13125 -0.08403 0.14809 -0.09676 0.17934 -0.10162 C 0.21077 -0.10671 0.27986 -0.10741 0.3 -0.10833 " pathEditMode="relative" rAng="0" ptsTypes="aaaaaaA">
                                      <p:cBhvr>
                                        <p:cTn id="15" dur="2000" fill="hold"/>
                                        <p:tgtEl>
                                          <p:spTgt spid="25"/>
                                        </p:tgtEl>
                                        <p:attrNameLst>
                                          <p:attrName>ppt_x</p:attrName>
                                          <p:attrName>ppt_y</p:attrName>
                                        </p:attrNameLst>
                                      </p:cBhvr>
                                      <p:rCtr x="15000" y="-4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5400" b="1" dirty="0">
                <a:solidFill>
                  <a:schemeClr val="tx2">
                    <a:lumMod val="75000"/>
                  </a:schemeClr>
                </a:solidFill>
              </a:rPr>
              <a:t>The River Metaphor</a:t>
            </a:r>
            <a:endParaRPr lang="en-US" sz="5400" dirty="0">
              <a:solidFill>
                <a:schemeClr val="tx2">
                  <a:lumMod val="75000"/>
                </a:schemeClr>
              </a:solidFill>
            </a:endParaRPr>
          </a:p>
        </p:txBody>
      </p:sp>
      <p:sp>
        <p:nvSpPr>
          <p:cNvPr id="4" name="Freeform 3"/>
          <p:cNvSpPr/>
          <p:nvPr/>
        </p:nvSpPr>
        <p:spPr>
          <a:xfrm rot="260570">
            <a:off x="-236538" y="3981450"/>
            <a:ext cx="9612313" cy="1676400"/>
          </a:xfrm>
          <a:custGeom>
            <a:avLst/>
            <a:gdLst>
              <a:gd name="connsiteX0" fmla="*/ 0 w 8115300"/>
              <a:gd name="connsiteY0" fmla="*/ 97971 h 1616529"/>
              <a:gd name="connsiteX1" fmla="*/ 1077686 w 8115300"/>
              <a:gd name="connsiteY1" fmla="*/ 114300 h 1616529"/>
              <a:gd name="connsiteX2" fmla="*/ 1796143 w 8115300"/>
              <a:gd name="connsiteY2" fmla="*/ 783771 h 1616529"/>
              <a:gd name="connsiteX3" fmla="*/ 3184072 w 8115300"/>
              <a:gd name="connsiteY3" fmla="*/ 963386 h 1616529"/>
              <a:gd name="connsiteX4" fmla="*/ 4735286 w 8115300"/>
              <a:gd name="connsiteY4" fmla="*/ 1436914 h 1616529"/>
              <a:gd name="connsiteX5" fmla="*/ 7119258 w 8115300"/>
              <a:gd name="connsiteY5" fmla="*/ 1453243 h 1616529"/>
              <a:gd name="connsiteX6" fmla="*/ 8115300 w 8115300"/>
              <a:gd name="connsiteY6" fmla="*/ 1616529 h 161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0" h="1616529">
                <a:moveTo>
                  <a:pt x="0" y="97971"/>
                </a:moveTo>
                <a:cubicBezTo>
                  <a:pt x="389164" y="48985"/>
                  <a:pt x="778329" y="0"/>
                  <a:pt x="1077686" y="114300"/>
                </a:cubicBezTo>
                <a:cubicBezTo>
                  <a:pt x="1377043" y="228600"/>
                  <a:pt x="1445079" y="642257"/>
                  <a:pt x="1796143" y="783771"/>
                </a:cubicBezTo>
                <a:cubicBezTo>
                  <a:pt x="2147207" y="925285"/>
                  <a:pt x="2694215" y="854529"/>
                  <a:pt x="3184072" y="963386"/>
                </a:cubicBezTo>
                <a:cubicBezTo>
                  <a:pt x="3673929" y="1072243"/>
                  <a:pt x="4079422" y="1355271"/>
                  <a:pt x="4735286" y="1436914"/>
                </a:cubicBezTo>
                <a:cubicBezTo>
                  <a:pt x="5391150" y="1518557"/>
                  <a:pt x="6555922" y="1423307"/>
                  <a:pt x="7119258" y="1453243"/>
                </a:cubicBezTo>
                <a:cubicBezTo>
                  <a:pt x="7682594" y="1483179"/>
                  <a:pt x="7898947" y="1549854"/>
                  <a:pt x="8115300" y="1616529"/>
                </a:cubicBezTo>
              </a:path>
            </a:pathLst>
          </a:custGeom>
          <a:noFill/>
          <a:ln w="828675">
            <a:solidFill>
              <a:srgbClr val="6DABD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2228" name="Block Arc 4"/>
          <p:cNvSpPr>
            <a:spLocks/>
          </p:cNvSpPr>
          <p:nvPr/>
        </p:nvSpPr>
        <p:spPr bwMode="auto">
          <a:xfrm rot="-916902">
            <a:off x="887413" y="3232150"/>
            <a:ext cx="2882900" cy="2422525"/>
          </a:xfrm>
          <a:custGeom>
            <a:avLst/>
            <a:gdLst>
              <a:gd name="T0" fmla="*/ 197548 w 2882900"/>
              <a:gd name="T1" fmla="*/ 1083837 h 2422525"/>
              <a:gd name="T2" fmla="*/ 2619366 w 2882900"/>
              <a:gd name="T3" fmla="*/ 1561165 h 2422525"/>
              <a:gd name="T4" fmla="*/ 1441450 w 2882900"/>
              <a:gd name="T5" fmla="*/ 1211276 h 2422525"/>
              <a:gd name="T6" fmla="*/ 5898240 60000 65536"/>
              <a:gd name="T7" fmla="*/ 5898240 60000 65536"/>
              <a:gd name="T8" fmla="*/ 5898240 60000 65536"/>
              <a:gd name="T9" fmla="*/ 10595 w 2882900"/>
              <a:gd name="T10" fmla="*/ 0 h 2422525"/>
              <a:gd name="T11" fmla="*/ 2882900 w 2882900"/>
              <a:gd name="T12" fmla="*/ 1614966 h 2422525"/>
            </a:gdLst>
            <a:ahLst/>
            <a:cxnLst>
              <a:cxn ang="T6">
                <a:pos x="T0" y="T1"/>
              </a:cxn>
              <a:cxn ang="T7">
                <a:pos x="T2" y="T3"/>
              </a:cxn>
              <a:cxn ang="T8">
                <a:pos x="T4" y="T5"/>
              </a:cxn>
            </a:cxnLst>
            <a:rect l="T9" t="T10" r="T11" b="T12"/>
            <a:pathLst>
              <a:path w="2882900" h="2422525">
                <a:moveTo>
                  <a:pt x="10595" y="1064672"/>
                </a:moveTo>
                <a:lnTo>
                  <a:pt x="10595" y="1064672"/>
                </a:lnTo>
                <a:cubicBezTo>
                  <a:pt x="98775" y="456903"/>
                  <a:pt x="712826" y="-1"/>
                  <a:pt x="1441450" y="-1"/>
                </a:cubicBezTo>
                <a:cubicBezTo>
                  <a:pt x="2237540" y="0"/>
                  <a:pt x="2882900" y="542300"/>
                  <a:pt x="2882900" y="1211263"/>
                </a:cubicBezTo>
                <a:cubicBezTo>
                  <a:pt x="2882900" y="1348782"/>
                  <a:pt x="2855030" y="1485298"/>
                  <a:pt x="2800487" y="1614955"/>
                </a:cubicBezTo>
                <a:lnTo>
                  <a:pt x="2438247" y="1507352"/>
                </a:lnTo>
                <a:cubicBezTo>
                  <a:pt x="2483959" y="1412749"/>
                  <a:pt x="2507385" y="1312426"/>
                  <a:pt x="2507385" y="1211263"/>
                </a:cubicBezTo>
                <a:cubicBezTo>
                  <a:pt x="2507385" y="749692"/>
                  <a:pt x="2030150" y="375516"/>
                  <a:pt x="1441451" y="375516"/>
                </a:cubicBezTo>
                <a:cubicBezTo>
                  <a:pt x="906138" y="375515"/>
                  <a:pt x="453858" y="686805"/>
                  <a:pt x="384501" y="1102981"/>
                </a:cubicBezTo>
                <a:lnTo>
                  <a:pt x="10595" y="1064672"/>
                </a:lnTo>
                <a:close/>
              </a:path>
            </a:pathLst>
          </a:custGeom>
          <a:blipFill dpi="0" rotWithShape="1">
            <a:blip r:embed="rId3" cstate="print"/>
            <a:srcRect/>
            <a:tile tx="0" ty="0" sx="100000" sy="100000" flip="none" algn="tl"/>
          </a:blipFill>
          <a:ln>
            <a:noFill/>
          </a:ln>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en-US"/>
          </a:p>
        </p:txBody>
      </p:sp>
      <p:sp>
        <p:nvSpPr>
          <p:cNvPr id="6" name="Trapezoid 5"/>
          <p:cNvSpPr/>
          <p:nvPr/>
        </p:nvSpPr>
        <p:spPr>
          <a:xfrm rot="10498071">
            <a:off x="1849438" y="3224213"/>
            <a:ext cx="579437" cy="50165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223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0" y="36576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5000" y="31242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 y="40386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513" y="46482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37338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292475"/>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7800" y="3292475"/>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32766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0600" y="5562600"/>
            <a:ext cx="457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50191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12" fill="hold" nodeType="clickEffect">
                                  <p:stCondLst>
                                    <p:cond delay="0"/>
                                  </p:stCondLst>
                                  <p:childTnLst>
                                    <p:animEffect transition="out" filter="strips(down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1.11111E-6 -5.55556E-6 C 0.01459 -0.00718 0.02934 -0.01413 0.03889 -0.03705 C 0.04844 -0.05996 0.04427 -0.10742 0.05695 -0.13705 C 0.06962 -0.16668 0.09306 -0.197 0.11528 -0.21482 C 0.1375 -0.23265 0.16302 -0.24283 0.19028 -0.24445 C 0.21754 -0.24607 0.25122 -0.24052 0.27917 -0.22408 C 0.30712 -0.20765 0.3382 -0.172 0.35834 -0.14631 C 0.37847 -0.12061 0.3842 -0.0882 0.4 -0.07038 C 0.4158 -0.05256 0.4342 -0.04584 0.45278 -0.0389 " pathEditMode="relative" ptsTypes="aaaaaaaaA">
                                      <p:cBhvr>
                                        <p:cTn id="11" dur="2000" fill="hold"/>
                                        <p:tgtEl>
                                          <p:spTgt spid="12"/>
                                        </p:tgtEl>
                                        <p:attrNameLst>
                                          <p:attrName>ppt_x</p:attrName>
                                          <p:attrName>ppt_y</p:attrName>
                                        </p:attrNameLst>
                                      </p:cBhvr>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3.05556E-6 1.85185E-6 C 0.0125 -0.02338 0.02517 -0.04653 0.03333 -0.07963 C 0.04149 -0.11273 0.03767 -0.16319 0.04861 -0.19815 C 0.05955 -0.2331 0.07656 -0.26736 0.09844 -0.28889 C 0.12066 -0.31041 0.15069 -0.32523 0.18055 -0.32778 C 0.21041 -0.33032 0.25156 -0.31643 0.2776 -0.3037 C 0.30399 -0.29097 0.3217 -0.27106 0.3375 -0.25185 C 0.3533 -0.23264 0.36337 -0.20301 0.37222 -0.18889 C 0.38107 -0.17477 0.38559 -0.17083 0.39028 -0.16666 " pathEditMode="relative" ptsTypes="aaaaaaaaA">
                                      <p:cBhvr>
                                        <p:cTn id="15" dur="2000" fill="hold"/>
                                        <p:tgtEl>
                                          <p:spTgt spid="297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9"/>
          <p:cNvSpPr>
            <a:spLocks noGrp="1"/>
          </p:cNvSpPr>
          <p:nvPr>
            <p:ph type="title"/>
          </p:nvPr>
        </p:nvSpPr>
        <p:spPr>
          <a:xfrm>
            <a:off x="304800" y="152718"/>
            <a:ext cx="8610600" cy="1371600"/>
          </a:xfrm>
        </p:spPr>
        <p:txBody>
          <a:bodyPr/>
          <a:lstStyle/>
          <a:p>
            <a:pPr eaLnBrk="1" hangingPunct="1"/>
            <a:r>
              <a:rPr lang="en-US" dirty="0" smtClean="0"/>
              <a:t>Comparing Types of Change </a:t>
            </a:r>
          </a:p>
        </p:txBody>
      </p:sp>
      <p:sp>
        <p:nvSpPr>
          <p:cNvPr id="53251" name="Text Placeholder 10"/>
          <p:cNvSpPr>
            <a:spLocks noGrp="1"/>
          </p:cNvSpPr>
          <p:nvPr>
            <p:ph type="body" idx="1"/>
          </p:nvPr>
        </p:nvSpPr>
        <p:spPr>
          <a:xfrm>
            <a:off x="304800" y="1600200"/>
            <a:ext cx="4267200" cy="639763"/>
          </a:xfrm>
        </p:spPr>
        <p:txBody>
          <a:bodyPr/>
          <a:lstStyle/>
          <a:p>
            <a:pPr eaLnBrk="1" hangingPunct="1"/>
            <a:r>
              <a:rPr lang="en-US" dirty="0" smtClean="0"/>
              <a:t>Individual-Level Change</a:t>
            </a:r>
          </a:p>
        </p:txBody>
      </p:sp>
      <p:sp>
        <p:nvSpPr>
          <p:cNvPr id="12" name="Content Placeholder 11"/>
          <p:cNvSpPr>
            <a:spLocks noGrp="1"/>
          </p:cNvSpPr>
          <p:nvPr>
            <p:ph sz="half" idx="2"/>
          </p:nvPr>
        </p:nvSpPr>
        <p:spPr>
          <a:xfrm>
            <a:off x="762000" y="2259366"/>
            <a:ext cx="3291840" cy="3840480"/>
          </a:xfrm>
        </p:spPr>
        <p:txBody>
          <a:bodyPr>
            <a:normAutofit/>
          </a:bodyPr>
          <a:lstStyle/>
          <a:p>
            <a:pPr marL="320040" indent="-320040" eaLnBrk="1" fontAlgn="auto" hangingPunct="1">
              <a:spcAft>
                <a:spcPts val="0"/>
              </a:spcAft>
              <a:buFont typeface="Wingdings"/>
              <a:buChar char=""/>
              <a:defRPr/>
            </a:pPr>
            <a:r>
              <a:rPr lang="en-US" sz="1900" dirty="0" smtClean="0"/>
              <a:t>Focus on behavior change</a:t>
            </a:r>
          </a:p>
          <a:p>
            <a:pPr marL="320040" indent="-320040" eaLnBrk="1" fontAlgn="auto" hangingPunct="1">
              <a:spcAft>
                <a:spcPts val="0"/>
              </a:spcAft>
              <a:buFont typeface="Wingdings"/>
              <a:buChar char=""/>
              <a:defRPr/>
            </a:pPr>
            <a:r>
              <a:rPr lang="en-US" sz="1900" dirty="0" smtClean="0"/>
              <a:t>Focus on relationship between individual &amp; HIV-related problems (i.e., poor condom use) </a:t>
            </a:r>
          </a:p>
          <a:p>
            <a:pPr marL="320040" indent="-320040" eaLnBrk="1" fontAlgn="auto" hangingPunct="1">
              <a:spcAft>
                <a:spcPts val="0"/>
              </a:spcAft>
              <a:buFont typeface="Wingdings"/>
              <a:buChar char=""/>
              <a:defRPr/>
            </a:pPr>
            <a:r>
              <a:rPr lang="en-US" sz="1900" dirty="0" smtClean="0"/>
              <a:t>Short-term focus on program development</a:t>
            </a:r>
          </a:p>
          <a:p>
            <a:pPr marL="320040" indent="-320040" eaLnBrk="1" fontAlgn="auto" hangingPunct="1">
              <a:spcAft>
                <a:spcPts val="0"/>
              </a:spcAft>
              <a:buFont typeface="Wingdings"/>
              <a:buChar char=""/>
              <a:defRPr/>
            </a:pPr>
            <a:r>
              <a:rPr lang="en-US" sz="1900" dirty="0" smtClean="0"/>
              <a:t>Individual not a decision-maker</a:t>
            </a:r>
          </a:p>
          <a:p>
            <a:pPr marL="320040" indent="-320040" eaLnBrk="1" fontAlgn="auto" hangingPunct="1">
              <a:spcAft>
                <a:spcPts val="0"/>
              </a:spcAft>
              <a:buFont typeface="Wingdings"/>
              <a:buChar char=""/>
              <a:defRPr/>
            </a:pPr>
            <a:r>
              <a:rPr lang="en-US" sz="1900" dirty="0" smtClean="0"/>
              <a:t>Individual as audience</a:t>
            </a:r>
            <a:endParaRPr lang="en-US" sz="1900" dirty="0"/>
          </a:p>
        </p:txBody>
      </p:sp>
      <p:sp>
        <p:nvSpPr>
          <p:cNvPr id="13" name="Text Placeholder 12"/>
          <p:cNvSpPr>
            <a:spLocks noGrp="1"/>
          </p:cNvSpPr>
          <p:nvPr>
            <p:ph type="body" sz="quarter" idx="3"/>
          </p:nvPr>
        </p:nvSpPr>
        <p:spPr>
          <a:xfrm>
            <a:off x="4572000" y="1600200"/>
            <a:ext cx="4419600" cy="639763"/>
          </a:xfrm>
        </p:spPr>
        <p:txBody>
          <a:bodyPr>
            <a:noAutofit/>
          </a:bodyPr>
          <a:lstStyle/>
          <a:p>
            <a:pPr eaLnBrk="1" fontAlgn="auto" hangingPunct="1">
              <a:spcAft>
                <a:spcPts val="0"/>
              </a:spcAft>
              <a:defRPr/>
            </a:pPr>
            <a:r>
              <a:rPr lang="en-US" dirty="0" smtClean="0"/>
              <a:t>Structural-Level Change</a:t>
            </a:r>
            <a:endParaRPr lang="en-US" dirty="0"/>
          </a:p>
        </p:txBody>
      </p:sp>
      <p:sp>
        <p:nvSpPr>
          <p:cNvPr id="14" name="Content Placeholder 13"/>
          <p:cNvSpPr>
            <a:spLocks noGrp="1"/>
          </p:cNvSpPr>
          <p:nvPr>
            <p:ph sz="quarter" idx="4"/>
          </p:nvPr>
        </p:nvSpPr>
        <p:spPr>
          <a:xfrm>
            <a:off x="4876800" y="2259366"/>
            <a:ext cx="3508248" cy="3840480"/>
          </a:xfrm>
        </p:spPr>
        <p:txBody>
          <a:bodyPr>
            <a:normAutofit/>
          </a:bodyPr>
          <a:lstStyle/>
          <a:p>
            <a:pPr marL="320040" indent="-320040" eaLnBrk="1" fontAlgn="auto" hangingPunct="1">
              <a:spcAft>
                <a:spcPts val="0"/>
              </a:spcAft>
              <a:buFont typeface="Wingdings"/>
              <a:buChar char=""/>
              <a:defRPr/>
            </a:pPr>
            <a:r>
              <a:rPr lang="en-US" sz="1900" dirty="0" smtClean="0"/>
              <a:t>Focus on practice/policy change</a:t>
            </a:r>
          </a:p>
          <a:p>
            <a:pPr marL="320040" indent="-320040" eaLnBrk="1" fontAlgn="auto" hangingPunct="1">
              <a:spcAft>
                <a:spcPts val="0"/>
              </a:spcAft>
              <a:buFont typeface="Wingdings"/>
              <a:buChar char=""/>
              <a:defRPr/>
            </a:pPr>
            <a:r>
              <a:rPr lang="en-US" sz="1900" dirty="0" smtClean="0"/>
              <a:t>Focus on social, political &amp; economic context related to HIV-related problems</a:t>
            </a:r>
          </a:p>
          <a:p>
            <a:pPr marL="320040" indent="-320040" eaLnBrk="1" fontAlgn="auto" hangingPunct="1">
              <a:spcAft>
                <a:spcPts val="0"/>
              </a:spcAft>
              <a:buFont typeface="Wingdings"/>
              <a:buChar char=""/>
              <a:defRPr/>
            </a:pPr>
            <a:r>
              <a:rPr lang="en-US" sz="1900" dirty="0" smtClean="0"/>
              <a:t>Long-term focus on policy development</a:t>
            </a:r>
          </a:p>
          <a:p>
            <a:pPr marL="320040" indent="-320040" eaLnBrk="1" fontAlgn="auto" hangingPunct="1">
              <a:spcAft>
                <a:spcPts val="0"/>
              </a:spcAft>
              <a:buFont typeface="Wingdings"/>
              <a:buChar char=""/>
              <a:defRPr/>
            </a:pPr>
            <a:r>
              <a:rPr lang="en-US" sz="1900" dirty="0" smtClean="0"/>
              <a:t>People gain power by acting collectively</a:t>
            </a:r>
          </a:p>
          <a:p>
            <a:pPr marL="320040" indent="-320040" eaLnBrk="1" fontAlgn="auto" hangingPunct="1">
              <a:spcAft>
                <a:spcPts val="0"/>
              </a:spcAft>
              <a:buFont typeface="Wingdings"/>
              <a:buChar char=""/>
              <a:defRPr/>
            </a:pPr>
            <a:r>
              <a:rPr lang="en-US" sz="1900" dirty="0" smtClean="0"/>
              <a:t>Individual as advocate</a:t>
            </a:r>
            <a:endParaRPr lang="en-US" sz="1900" dirty="0"/>
          </a:p>
        </p:txBody>
      </p:sp>
      <p:sp>
        <p:nvSpPr>
          <p:cNvPr id="53255" name="TextBox 14"/>
          <p:cNvSpPr txBox="1">
            <a:spLocks noChangeArrowheads="1"/>
          </p:cNvSpPr>
          <p:nvPr/>
        </p:nvSpPr>
        <p:spPr bwMode="auto">
          <a:xfrm>
            <a:off x="533400" y="6400800"/>
            <a:ext cx="8305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sz="1400" i="1"/>
              <a:t>Adapted from The Coalition Impact: Environmental Prevention Strategies.  CADCA’s National Coalition Institute  </a:t>
            </a:r>
          </a:p>
        </p:txBody>
      </p:sp>
      <p:sp>
        <p:nvSpPr>
          <p:cNvPr id="53256" name="TextBox 7"/>
          <p:cNvSpPr txBox="1">
            <a:spLocks noChangeArrowheads="1"/>
          </p:cNvSpPr>
          <p:nvPr/>
        </p:nvSpPr>
        <p:spPr bwMode="auto">
          <a:xfrm>
            <a:off x="0" y="0"/>
            <a:ext cx="9144000" cy="3698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endParaRPr lang="en-US"/>
          </a:p>
        </p:txBody>
      </p:sp>
    </p:spTree>
    <p:extLst>
      <p:ext uri="{BB962C8B-B14F-4D97-AF65-F5344CB8AC3E}">
        <p14:creationId xmlns:p14="http://schemas.microsoft.com/office/powerpoint/2010/main" xmlns="" val="3108704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76200"/>
            <a:ext cx="7772400" cy="1295400"/>
          </a:xfrm>
        </p:spPr>
        <p:txBody>
          <a:bodyPr/>
          <a:lstStyle/>
          <a:p>
            <a:pPr eaLnBrk="1" hangingPunct="1"/>
            <a:r>
              <a:rPr lang="en-US" sz="4800" dirty="0" smtClean="0">
                <a:latin typeface="Rockwell" pitchFamily="18" charset="0"/>
              </a:rPr>
              <a:t>Example</a:t>
            </a:r>
          </a:p>
        </p:txBody>
      </p:sp>
      <p:sp>
        <p:nvSpPr>
          <p:cNvPr id="1356803" name="Rectangle 3"/>
          <p:cNvSpPr>
            <a:spLocks noGrp="1" noChangeArrowheads="1"/>
          </p:cNvSpPr>
          <p:nvPr>
            <p:ph idx="1"/>
          </p:nvPr>
        </p:nvSpPr>
        <p:spPr>
          <a:xfrm>
            <a:off x="533400" y="1600200"/>
            <a:ext cx="8153400" cy="4876800"/>
          </a:xfrm>
        </p:spPr>
        <p:txBody>
          <a:bodyPr rtlCol="0">
            <a:normAutofit/>
          </a:bodyPr>
          <a:lstStyle/>
          <a:p>
            <a:pPr marL="320040" indent="-320040" eaLnBrk="1" fontAlgn="auto" hangingPunct="1">
              <a:lnSpc>
                <a:spcPct val="90000"/>
              </a:lnSpc>
              <a:spcAft>
                <a:spcPts val="0"/>
              </a:spcAft>
              <a:buFontTx/>
              <a:buNone/>
              <a:defRPr/>
            </a:pPr>
            <a:r>
              <a:rPr lang="en-US" sz="2400" b="1" dirty="0" smtClean="0">
                <a:latin typeface="Rockwell" pitchFamily="18" charset="0"/>
              </a:rPr>
              <a:t>Problem: </a:t>
            </a:r>
            <a:r>
              <a:rPr lang="en-US" sz="2400" b="0" dirty="0" smtClean="0">
                <a:latin typeface="Rockwell" pitchFamily="18" charset="0"/>
              </a:rPr>
              <a:t>Young women are being infected by partners recently released from local Juvenile Correctional facilities who are unaware of their status.</a:t>
            </a:r>
          </a:p>
          <a:p>
            <a:pPr marL="320040" indent="-320040" eaLnBrk="1" fontAlgn="auto" hangingPunct="1">
              <a:lnSpc>
                <a:spcPct val="90000"/>
              </a:lnSpc>
              <a:spcAft>
                <a:spcPts val="0"/>
              </a:spcAft>
              <a:buFontTx/>
              <a:buNone/>
              <a:defRPr/>
            </a:pPr>
            <a:endParaRPr lang="en-US" sz="2400" dirty="0" smtClean="0">
              <a:latin typeface="Rockwell" pitchFamily="18" charset="0"/>
            </a:endParaRPr>
          </a:p>
          <a:p>
            <a:pPr marL="320040" indent="-320040" eaLnBrk="1" fontAlgn="auto" hangingPunct="1">
              <a:lnSpc>
                <a:spcPct val="90000"/>
              </a:lnSpc>
              <a:spcAft>
                <a:spcPts val="0"/>
              </a:spcAft>
              <a:buFont typeface="Wingdings"/>
              <a:buChar char=""/>
              <a:defRPr/>
            </a:pPr>
            <a:r>
              <a:rPr lang="en-US" sz="2400" b="1" dirty="0" smtClean="0">
                <a:latin typeface="Rockwell" pitchFamily="18" charset="0"/>
              </a:rPr>
              <a:t>Individual Intervention: </a:t>
            </a:r>
            <a:r>
              <a:rPr lang="en-US" sz="2400" b="0" dirty="0" smtClean="0">
                <a:latin typeface="Rockwell" pitchFamily="18" charset="0"/>
              </a:rPr>
              <a:t>Young women are taught condom negotiation skills </a:t>
            </a:r>
          </a:p>
          <a:p>
            <a:pPr marL="320040" indent="-320040" eaLnBrk="1" fontAlgn="auto" hangingPunct="1">
              <a:lnSpc>
                <a:spcPct val="90000"/>
              </a:lnSpc>
              <a:spcAft>
                <a:spcPts val="0"/>
              </a:spcAft>
              <a:buFont typeface="Wingdings"/>
              <a:buChar char=""/>
              <a:defRPr/>
            </a:pPr>
            <a:endParaRPr lang="en-US" sz="2400" b="1" dirty="0" smtClean="0">
              <a:latin typeface="Rockwell" pitchFamily="18" charset="0"/>
            </a:endParaRPr>
          </a:p>
          <a:p>
            <a:pPr marL="320040" indent="-320040" eaLnBrk="1" fontAlgn="auto" hangingPunct="1">
              <a:lnSpc>
                <a:spcPct val="90000"/>
              </a:lnSpc>
              <a:spcAft>
                <a:spcPts val="0"/>
              </a:spcAft>
              <a:buFont typeface="Wingdings"/>
              <a:buChar char=""/>
              <a:defRPr/>
            </a:pPr>
            <a:r>
              <a:rPr lang="en-US" sz="2400" b="1" dirty="0" smtClean="0">
                <a:latin typeface="Rockwell" pitchFamily="18" charset="0"/>
              </a:rPr>
              <a:t>Community Intervention:</a:t>
            </a:r>
            <a:r>
              <a:rPr lang="en-US" sz="2400" dirty="0" smtClean="0">
                <a:latin typeface="Rockwell" pitchFamily="18" charset="0"/>
              </a:rPr>
              <a:t> </a:t>
            </a:r>
            <a:r>
              <a:rPr lang="en-US" sz="2400" b="0" dirty="0" smtClean="0">
                <a:latin typeface="Rockwell" pitchFamily="18" charset="0"/>
              </a:rPr>
              <a:t>Launch a media campaign about the risk of unprotected sex</a:t>
            </a:r>
          </a:p>
          <a:p>
            <a:pPr marL="320040" indent="-320040" eaLnBrk="1" fontAlgn="auto" hangingPunct="1">
              <a:lnSpc>
                <a:spcPct val="90000"/>
              </a:lnSpc>
              <a:spcAft>
                <a:spcPts val="0"/>
              </a:spcAft>
              <a:buFont typeface="Wingdings"/>
              <a:buChar char=""/>
              <a:defRPr/>
            </a:pPr>
            <a:endParaRPr lang="en-US" sz="2400" b="0" dirty="0" smtClean="0">
              <a:latin typeface="Rockwell" pitchFamily="18" charset="0"/>
            </a:endParaRPr>
          </a:p>
          <a:p>
            <a:pPr marL="320040" indent="-320040" eaLnBrk="1" fontAlgn="auto" hangingPunct="1">
              <a:lnSpc>
                <a:spcPct val="90000"/>
              </a:lnSpc>
              <a:spcAft>
                <a:spcPts val="0"/>
              </a:spcAft>
              <a:buFont typeface="Wingdings"/>
              <a:buChar char=""/>
              <a:defRPr/>
            </a:pPr>
            <a:r>
              <a:rPr lang="en-US" sz="2400" b="1" dirty="0" smtClean="0">
                <a:latin typeface="Rockwell" pitchFamily="18" charset="0"/>
              </a:rPr>
              <a:t>Structural Intervention: </a:t>
            </a:r>
            <a:r>
              <a:rPr lang="en-US" sz="2400" b="0" dirty="0" smtClean="0">
                <a:latin typeface="Rockwell" pitchFamily="18" charset="0"/>
              </a:rPr>
              <a:t>New policy at Department of Juvenile Justice (DJJ) requiring all arrested individuals to receive HIV/STI counseling &amp; testing</a:t>
            </a:r>
          </a:p>
        </p:txBody>
      </p:sp>
    </p:spTree>
    <p:extLst>
      <p:ext uri="{BB962C8B-B14F-4D97-AF65-F5344CB8AC3E}">
        <p14:creationId xmlns:p14="http://schemas.microsoft.com/office/powerpoint/2010/main" xmlns="" val="353440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WordArt 11"/>
          <p:cNvSpPr>
            <a:spLocks noChangeArrowheads="1" noChangeShapeType="1" noTextEdit="1"/>
          </p:cNvSpPr>
          <p:nvPr/>
        </p:nvSpPr>
        <p:spPr bwMode="auto">
          <a:xfrm>
            <a:off x="1176338" y="-304800"/>
            <a:ext cx="7429500" cy="1450975"/>
          </a:xfrm>
          <a:prstGeom prst="rect">
            <a:avLst/>
          </a:prstGeom>
        </p:spPr>
        <p:txBody>
          <a:bodyPr spcFirstLastPara="1" wrap="none" fromWordArt="1">
            <a:prstTxWarp prst="textArchUp">
              <a:avLst>
                <a:gd name="adj" fmla="val 10800000"/>
              </a:avLst>
            </a:prstTxWarp>
          </a:bodyPr>
          <a:lstStyle/>
          <a:p>
            <a:pPr algn="ctr"/>
            <a:endParaRPr lang="en-US" sz="3200" kern="10">
              <a:ln w="9525">
                <a:solidFill>
                  <a:srgbClr val="000000"/>
                </a:solidFill>
                <a:round/>
                <a:headEnd/>
                <a:tailEnd/>
              </a:ln>
              <a:solidFill>
                <a:srgbClr val="000000"/>
              </a:solidFill>
              <a:latin typeface="Arial Black"/>
            </a:endParaRPr>
          </a:p>
        </p:txBody>
      </p:sp>
      <p:sp>
        <p:nvSpPr>
          <p:cNvPr id="55299" name="Oval 4"/>
          <p:cNvSpPr>
            <a:spLocks noChangeArrowheads="1"/>
          </p:cNvSpPr>
          <p:nvPr/>
        </p:nvSpPr>
        <p:spPr bwMode="auto">
          <a:xfrm>
            <a:off x="4724400" y="3130550"/>
            <a:ext cx="4267200" cy="2362200"/>
          </a:xfrm>
          <a:prstGeom prst="ellipse">
            <a:avLst/>
          </a:prstGeom>
          <a:solidFill>
            <a:srgbClr val="FFFFFF"/>
          </a:solidFill>
          <a:ln w="9525">
            <a:solidFill>
              <a:srgbClr val="000000"/>
            </a:solidFill>
            <a:round/>
            <a:headEnd/>
            <a:tailEnd/>
          </a:ln>
        </p:spPr>
        <p:txBody>
          <a:bodyPr/>
          <a:lstStyle/>
          <a:p>
            <a:pPr algn="ctr" eaLnBrk="0" hangingPunct="0">
              <a:tabLst>
                <a:tab pos="457200" algn="l"/>
              </a:tabLst>
            </a:pPr>
            <a:r>
              <a:rPr lang="en-US" sz="1400" b="1" dirty="0">
                <a:solidFill>
                  <a:srgbClr val="FF9900"/>
                </a:solidFill>
                <a:latin typeface="Arial" charset="0"/>
                <a:cs typeface="Arial" charset="0"/>
              </a:rPr>
              <a:t>Key actors:</a:t>
            </a:r>
            <a:endParaRPr lang="en-US" sz="1400" b="1" dirty="0">
              <a:latin typeface="Arial" charset="0"/>
              <a:cs typeface="Arial" charset="0"/>
            </a:endParaRPr>
          </a:p>
          <a:p>
            <a:pPr algn="ctr" eaLnBrk="0" hangingPunct="0">
              <a:buFontTx/>
              <a:buChar char="•"/>
              <a:tabLst>
                <a:tab pos="457200" algn="l"/>
              </a:tabLst>
            </a:pPr>
            <a:r>
              <a:rPr lang="en-US" sz="1200" dirty="0">
                <a:solidFill>
                  <a:srgbClr val="000000"/>
                </a:solidFill>
                <a:latin typeface="Arial" charset="0"/>
                <a:ea typeface="Times New Roman" pitchFamily="18" charset="0"/>
                <a:cs typeface="Arial" charset="0"/>
              </a:rPr>
              <a:t>Key actors are those who exerted pressure to make the change happen, including the C2P coalition itself</a:t>
            </a:r>
            <a:endParaRPr lang="en-US" sz="1200" dirty="0">
              <a:latin typeface="Arial" charset="0"/>
              <a:cs typeface="Arial" charset="0"/>
            </a:endParaRPr>
          </a:p>
          <a:p>
            <a:pPr algn="ctr" eaLnBrk="0" hangingPunct="0">
              <a:tabLst>
                <a:tab pos="457200" algn="l"/>
              </a:tabLst>
            </a:pPr>
            <a:r>
              <a:rPr lang="en-US" sz="1200" b="1" i="1" dirty="0">
                <a:latin typeface="Arial" charset="0"/>
                <a:cs typeface="Times New Roman" pitchFamily="18" charset="0"/>
              </a:rPr>
              <a:t>Key actors may continue their involvement, but the sustainability of the structural change does not depend on their continued involvement.</a:t>
            </a:r>
            <a:endParaRPr lang="en-US" sz="1200" dirty="0">
              <a:latin typeface="Arial" charset="0"/>
              <a:cs typeface="Arial" charset="0"/>
            </a:endParaRPr>
          </a:p>
        </p:txBody>
      </p:sp>
      <p:sp>
        <p:nvSpPr>
          <p:cNvPr id="55300" name="Oval 3"/>
          <p:cNvSpPr>
            <a:spLocks noChangeArrowheads="1"/>
          </p:cNvSpPr>
          <p:nvPr/>
        </p:nvSpPr>
        <p:spPr bwMode="auto">
          <a:xfrm>
            <a:off x="2971800" y="5135563"/>
            <a:ext cx="5399088" cy="1655762"/>
          </a:xfrm>
          <a:prstGeom prst="ellipse">
            <a:avLst/>
          </a:prstGeom>
          <a:solidFill>
            <a:srgbClr val="FFFFFF"/>
          </a:solidFill>
          <a:ln w="9525">
            <a:solidFill>
              <a:srgbClr val="000000"/>
            </a:solidFill>
            <a:round/>
            <a:headEnd/>
            <a:tailEnd/>
          </a:ln>
        </p:spPr>
        <p:txBody>
          <a:bodyPr/>
          <a:lstStyle/>
          <a:p>
            <a:pPr algn="ctr" eaLnBrk="0" hangingPunct="0">
              <a:tabLst>
                <a:tab pos="457200" algn="l"/>
              </a:tabLst>
            </a:pPr>
            <a:r>
              <a:rPr lang="en-US" sz="1400" b="1" dirty="0">
                <a:solidFill>
                  <a:srgbClr val="FF3399"/>
                </a:solidFill>
                <a:latin typeface="Arial" charset="0"/>
                <a:cs typeface="Arial" charset="0"/>
              </a:rPr>
              <a:t>Directly or indirectly impact individuals:</a:t>
            </a:r>
            <a:endParaRPr lang="en-US" sz="1400" u="sng" dirty="0">
              <a:latin typeface="Arial" charset="0"/>
              <a:cs typeface="Arial" charset="0"/>
            </a:endParaRPr>
          </a:p>
          <a:p>
            <a:pPr algn="ctr" eaLnBrk="0" hangingPunct="0">
              <a:buFontTx/>
              <a:buChar char="•"/>
              <a:tabLst>
                <a:tab pos="457200" algn="l"/>
              </a:tabLst>
            </a:pPr>
            <a:r>
              <a:rPr lang="en-US" sz="1400" dirty="0">
                <a:latin typeface="Arial" charset="0"/>
                <a:ea typeface="Times New Roman" pitchFamily="18" charset="0"/>
                <a:cs typeface="Arial" charset="0"/>
              </a:rPr>
              <a:t>Some changes directly target individual behavior, such as a policy requiring individuals to use condoms in bathhouses</a:t>
            </a:r>
            <a:endParaRPr lang="en-US" sz="1400" dirty="0">
              <a:latin typeface="Arial" charset="0"/>
              <a:cs typeface="Arial" charset="0"/>
            </a:endParaRPr>
          </a:p>
          <a:p>
            <a:pPr algn="ctr" eaLnBrk="0" hangingPunct="0">
              <a:buFontTx/>
              <a:buChar char="•"/>
              <a:tabLst>
                <a:tab pos="457200" algn="l"/>
              </a:tabLst>
            </a:pPr>
            <a:r>
              <a:rPr lang="en-US" sz="1400" dirty="0">
                <a:latin typeface="Arial" charset="0"/>
                <a:cs typeface="Times New Roman" pitchFamily="18" charset="0"/>
              </a:rPr>
              <a:t>Other changes directly target a feature of the environment</a:t>
            </a:r>
            <a:endParaRPr lang="en-US" sz="1400" dirty="0">
              <a:latin typeface="Arial" charset="0"/>
              <a:cs typeface="Arial" charset="0"/>
            </a:endParaRPr>
          </a:p>
        </p:txBody>
      </p:sp>
      <p:sp>
        <p:nvSpPr>
          <p:cNvPr id="55301" name="Oval 2"/>
          <p:cNvSpPr>
            <a:spLocks noChangeArrowheads="1"/>
          </p:cNvSpPr>
          <p:nvPr/>
        </p:nvSpPr>
        <p:spPr bwMode="auto">
          <a:xfrm>
            <a:off x="4887913" y="1752600"/>
            <a:ext cx="3886200" cy="1717675"/>
          </a:xfrm>
          <a:prstGeom prst="ellipse">
            <a:avLst/>
          </a:prstGeom>
          <a:solidFill>
            <a:srgbClr val="FFFFFF"/>
          </a:solidFill>
          <a:ln w="9525">
            <a:solidFill>
              <a:srgbClr val="000000"/>
            </a:solidFill>
            <a:round/>
            <a:headEnd/>
            <a:tailEnd/>
          </a:ln>
        </p:spPr>
        <p:txBody>
          <a:bodyPr/>
          <a:lstStyle/>
          <a:p>
            <a:pPr algn="ctr" eaLnBrk="0" hangingPunct="0">
              <a:tabLst>
                <a:tab pos="457200" algn="l"/>
              </a:tabLst>
            </a:pPr>
            <a:r>
              <a:rPr lang="en-US" sz="1400" b="1" dirty="0">
                <a:solidFill>
                  <a:srgbClr val="3366FF"/>
                </a:solidFill>
                <a:latin typeface="Arial" charset="0"/>
                <a:cs typeface="Arial" charset="0"/>
              </a:rPr>
              <a:t>Logically linkable to HIV transmission and acquisition:</a:t>
            </a:r>
            <a:endParaRPr lang="en-US" sz="1400" b="1" dirty="0">
              <a:latin typeface="Arial" charset="0"/>
              <a:cs typeface="Arial" charset="0"/>
            </a:endParaRPr>
          </a:p>
          <a:p>
            <a:pPr algn="ctr" eaLnBrk="0" hangingPunct="0">
              <a:tabLst>
                <a:tab pos="457200" algn="l"/>
              </a:tabLst>
            </a:pPr>
            <a:r>
              <a:rPr lang="en-US" sz="1400" b="1" i="1" dirty="0">
                <a:solidFill>
                  <a:srgbClr val="000000"/>
                </a:solidFill>
                <a:latin typeface="Arial" charset="0"/>
                <a:ea typeface="Times New Roman" pitchFamily="18" charset="0"/>
                <a:cs typeface="Arial" charset="0"/>
              </a:rPr>
              <a:t>The structural change objectives must be logically linkable to long-term objectives </a:t>
            </a:r>
            <a:endParaRPr lang="en-US" sz="1400" dirty="0">
              <a:latin typeface="Arial" charset="0"/>
              <a:cs typeface="Arial" charset="0"/>
            </a:endParaRPr>
          </a:p>
        </p:txBody>
      </p:sp>
      <p:sp>
        <p:nvSpPr>
          <p:cNvPr id="55302" name="Oval 1"/>
          <p:cNvSpPr>
            <a:spLocks noChangeArrowheads="1"/>
          </p:cNvSpPr>
          <p:nvPr/>
        </p:nvSpPr>
        <p:spPr bwMode="auto">
          <a:xfrm>
            <a:off x="-95250" y="3352800"/>
            <a:ext cx="4800600" cy="2438400"/>
          </a:xfrm>
          <a:prstGeom prst="ellipse">
            <a:avLst/>
          </a:prstGeom>
          <a:solidFill>
            <a:srgbClr val="FFFFFF"/>
          </a:solidFill>
          <a:ln w="9525">
            <a:solidFill>
              <a:srgbClr val="000000"/>
            </a:solidFill>
            <a:round/>
            <a:headEnd/>
            <a:tailEnd/>
          </a:ln>
        </p:spPr>
        <p:txBody>
          <a:bodyPr/>
          <a:lstStyle/>
          <a:p>
            <a:pPr algn="ctr" eaLnBrk="0" hangingPunct="0">
              <a:tabLst>
                <a:tab pos="457200" algn="l"/>
              </a:tabLst>
            </a:pPr>
            <a:r>
              <a:rPr lang="en-US" sz="1400" b="1" dirty="0">
                <a:solidFill>
                  <a:srgbClr val="339933"/>
                </a:solidFill>
                <a:latin typeface="Arial" charset="0"/>
                <a:cs typeface="Arial" charset="0"/>
              </a:rPr>
              <a:t>Sustainability:</a:t>
            </a:r>
            <a:endParaRPr lang="en-US" sz="1400" u="sng" dirty="0">
              <a:latin typeface="Arial" charset="0"/>
              <a:cs typeface="Arial" charset="0"/>
            </a:endParaRPr>
          </a:p>
          <a:p>
            <a:pPr algn="ctr" eaLnBrk="0" hangingPunct="0">
              <a:buFontTx/>
              <a:buChar char="•"/>
              <a:tabLst>
                <a:tab pos="457200" algn="l"/>
              </a:tabLst>
            </a:pPr>
            <a:r>
              <a:rPr lang="en-US" sz="1400" dirty="0">
                <a:solidFill>
                  <a:srgbClr val="000000"/>
                </a:solidFill>
                <a:latin typeface="Arial" charset="0"/>
                <a:ea typeface="Times New Roman" pitchFamily="18" charset="0"/>
                <a:cs typeface="Arial" charset="0"/>
              </a:rPr>
              <a:t>Once the change has been achieved, the effect of the change is likely to persist, AND</a:t>
            </a:r>
            <a:endParaRPr lang="en-US" sz="1400" dirty="0">
              <a:latin typeface="Arial" charset="0"/>
              <a:cs typeface="Arial" charset="0"/>
            </a:endParaRPr>
          </a:p>
          <a:p>
            <a:pPr algn="ctr" eaLnBrk="0" hangingPunct="0">
              <a:buFontTx/>
              <a:buChar char="•"/>
              <a:tabLst>
                <a:tab pos="457200" algn="l"/>
              </a:tabLst>
            </a:pPr>
            <a:r>
              <a:rPr lang="en-US" sz="1400" dirty="0">
                <a:latin typeface="Arial" charset="0"/>
                <a:cs typeface="Times New Roman" pitchFamily="18" charset="0"/>
              </a:rPr>
              <a:t>There is a supporting infrastructure in place - independent of the C2P coalition or C2P related resources - that increases the likelihood that the change will be maintained</a:t>
            </a:r>
            <a:endParaRPr lang="en-US" sz="1400" dirty="0">
              <a:latin typeface="Arial" charset="0"/>
              <a:cs typeface="Arial" charset="0"/>
            </a:endParaRPr>
          </a:p>
        </p:txBody>
      </p:sp>
      <p:sp>
        <p:nvSpPr>
          <p:cNvPr id="55303" name="Oval 5"/>
          <p:cNvSpPr>
            <a:spLocks noChangeArrowheads="1"/>
          </p:cNvSpPr>
          <p:nvPr/>
        </p:nvSpPr>
        <p:spPr bwMode="auto">
          <a:xfrm>
            <a:off x="-52388" y="2008188"/>
            <a:ext cx="4686301" cy="1374775"/>
          </a:xfrm>
          <a:prstGeom prst="ellipse">
            <a:avLst/>
          </a:prstGeom>
          <a:solidFill>
            <a:srgbClr val="FFFFFF"/>
          </a:solidFill>
          <a:ln w="9525">
            <a:solidFill>
              <a:srgbClr val="000000"/>
            </a:solidFill>
            <a:round/>
            <a:headEnd/>
            <a:tailEnd/>
          </a:ln>
        </p:spPr>
        <p:txBody>
          <a:bodyPr/>
          <a:lstStyle/>
          <a:p>
            <a:pPr algn="ctr" eaLnBrk="0" hangingPunct="0">
              <a:tabLst>
                <a:tab pos="457200" algn="l"/>
              </a:tabLst>
            </a:pPr>
            <a:r>
              <a:rPr lang="en-US" sz="1400" b="1" dirty="0">
                <a:solidFill>
                  <a:srgbClr val="CC3300"/>
                </a:solidFill>
                <a:latin typeface="Arial" charset="0"/>
                <a:ea typeface="Times New Roman" pitchFamily="18" charset="0"/>
                <a:cs typeface="Arial" charset="0"/>
              </a:rPr>
              <a:t>Programs, practices or policies:</a:t>
            </a:r>
            <a:r>
              <a:rPr lang="en-US" sz="1400" dirty="0">
                <a:solidFill>
                  <a:srgbClr val="000000"/>
                </a:solidFill>
                <a:latin typeface="Arial" charset="0"/>
                <a:ea typeface="Times New Roman" pitchFamily="18" charset="0"/>
                <a:cs typeface="Arial" charset="0"/>
              </a:rPr>
              <a:t> </a:t>
            </a:r>
            <a:endParaRPr lang="en-US" sz="1400" dirty="0">
              <a:latin typeface="Arial" charset="0"/>
              <a:ea typeface="Times New Roman" pitchFamily="18" charset="0"/>
              <a:cs typeface="Arial" charset="0"/>
            </a:endParaRPr>
          </a:p>
          <a:p>
            <a:pPr algn="ctr" eaLnBrk="0" hangingPunct="0">
              <a:buFontTx/>
              <a:buChar char="•"/>
              <a:tabLst>
                <a:tab pos="457200" algn="l"/>
              </a:tabLst>
            </a:pPr>
            <a:r>
              <a:rPr lang="en-US" sz="1400" dirty="0">
                <a:solidFill>
                  <a:srgbClr val="000000"/>
                </a:solidFill>
                <a:latin typeface="Arial" charset="0"/>
                <a:ea typeface="Times New Roman" pitchFamily="18" charset="0"/>
                <a:cs typeface="Arial" charset="0"/>
              </a:rPr>
              <a:t>Programs- any program or service </a:t>
            </a:r>
            <a:endParaRPr lang="en-US" sz="1400" dirty="0">
              <a:latin typeface="Arial" charset="0"/>
              <a:cs typeface="Arial" charset="0"/>
            </a:endParaRPr>
          </a:p>
          <a:p>
            <a:pPr algn="ctr" eaLnBrk="0" hangingPunct="0">
              <a:buFontTx/>
              <a:buChar char="•"/>
              <a:tabLst>
                <a:tab pos="457200" algn="l"/>
              </a:tabLst>
            </a:pPr>
            <a:r>
              <a:rPr lang="en-US" sz="1400" dirty="0">
                <a:solidFill>
                  <a:srgbClr val="000000"/>
                </a:solidFill>
                <a:latin typeface="Arial" charset="0"/>
                <a:cs typeface="Times New Roman" pitchFamily="18" charset="0"/>
              </a:rPr>
              <a:t>Practices- the way things are done</a:t>
            </a:r>
            <a:endParaRPr lang="en-US" sz="1400" dirty="0">
              <a:latin typeface="Arial" charset="0"/>
              <a:cs typeface="Arial" charset="0"/>
            </a:endParaRPr>
          </a:p>
          <a:p>
            <a:pPr algn="ctr" eaLnBrk="0" hangingPunct="0">
              <a:buFontTx/>
              <a:buChar char="•"/>
              <a:tabLst>
                <a:tab pos="457200" algn="l"/>
              </a:tabLst>
            </a:pPr>
            <a:r>
              <a:rPr lang="en-US" sz="1400" dirty="0">
                <a:solidFill>
                  <a:srgbClr val="000000"/>
                </a:solidFill>
                <a:latin typeface="Arial" charset="0"/>
                <a:cs typeface="Times New Roman" pitchFamily="18" charset="0"/>
              </a:rPr>
              <a:t>Policies- written or unwritten guidelines</a:t>
            </a:r>
            <a:endParaRPr lang="en-US" sz="1400" dirty="0">
              <a:latin typeface="Arial" charset="0"/>
              <a:cs typeface="Arial" charset="0"/>
            </a:endParaRPr>
          </a:p>
        </p:txBody>
      </p:sp>
      <p:sp>
        <p:nvSpPr>
          <p:cNvPr id="55304" name="Rectangle 15"/>
          <p:cNvSpPr>
            <a:spLocks noChangeArrowheads="1"/>
          </p:cNvSpPr>
          <p:nvPr/>
        </p:nvSpPr>
        <p:spPr bwMode="auto">
          <a:xfrm>
            <a:off x="1471613" y="0"/>
            <a:ext cx="6324600" cy="2246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tabLst>
                <a:tab pos="4495800" algn="l"/>
              </a:tabLst>
            </a:pPr>
            <a:r>
              <a:rPr lang="en-US" sz="800"/>
              <a:t/>
            </a:r>
            <a:br>
              <a:rPr lang="en-US" sz="800"/>
            </a:br>
            <a:r>
              <a:rPr lang="en-US" sz="2800" b="1">
                <a:solidFill>
                  <a:schemeClr val="tx2"/>
                </a:solidFill>
                <a:latin typeface="Rockwell" pitchFamily="18" charset="0"/>
              </a:rPr>
              <a:t>STRUCTURAL CHANGE </a:t>
            </a:r>
            <a:endParaRPr lang="en-US" sz="8000" b="1">
              <a:solidFill>
                <a:schemeClr val="tx2"/>
              </a:solidFill>
              <a:latin typeface="Rockwell" pitchFamily="18" charset="0"/>
            </a:endParaRPr>
          </a:p>
          <a:p>
            <a:pPr algn="ctr" eaLnBrk="0" hangingPunct="0">
              <a:tabLst>
                <a:tab pos="4495800" algn="l"/>
              </a:tabLst>
            </a:pPr>
            <a:r>
              <a:rPr lang="en-US" sz="1600">
                <a:latin typeface="Rockwell" pitchFamily="18" charset="0"/>
              </a:rPr>
              <a:t>Structural changes are new or modified </a:t>
            </a:r>
            <a:r>
              <a:rPr lang="en-US" sz="1600" b="1">
                <a:latin typeface="Rockwell" pitchFamily="18" charset="0"/>
              </a:rPr>
              <a:t>programs, practices or policies</a:t>
            </a:r>
            <a:r>
              <a:rPr lang="en-US" sz="1600">
                <a:latin typeface="Rockwell" pitchFamily="18" charset="0"/>
              </a:rPr>
              <a:t> that are </a:t>
            </a:r>
            <a:r>
              <a:rPr lang="en-US" sz="1600" b="1">
                <a:latin typeface="Rockwell" pitchFamily="18" charset="0"/>
              </a:rPr>
              <a:t>logically linkable to HIV transmission and acquisition </a:t>
            </a:r>
            <a:r>
              <a:rPr lang="en-US" sz="1600">
                <a:latin typeface="Rockwell" pitchFamily="18" charset="0"/>
              </a:rPr>
              <a:t>and can be </a:t>
            </a:r>
            <a:r>
              <a:rPr lang="en-US" sz="1600" b="1">
                <a:latin typeface="Rockwell" pitchFamily="18" charset="0"/>
              </a:rPr>
              <a:t>sustained over time</a:t>
            </a:r>
            <a:r>
              <a:rPr lang="en-US" sz="1600">
                <a:latin typeface="Rockwell" pitchFamily="18" charset="0"/>
              </a:rPr>
              <a:t>, even when </a:t>
            </a:r>
            <a:r>
              <a:rPr lang="en-US" sz="1600" b="1">
                <a:latin typeface="Rockwell" pitchFamily="18" charset="0"/>
              </a:rPr>
              <a:t>key actors are no longer involved</a:t>
            </a:r>
            <a:r>
              <a:rPr lang="en-US" sz="1600">
                <a:latin typeface="Rockwell" pitchFamily="18" charset="0"/>
              </a:rPr>
              <a:t>.  These changes may </a:t>
            </a:r>
            <a:r>
              <a:rPr lang="en-US" sz="1600" b="1">
                <a:latin typeface="Rockwell" pitchFamily="18" charset="0"/>
              </a:rPr>
              <a:t>directly or indirectly impact individuals</a:t>
            </a:r>
            <a:endParaRPr lang="en-US" sz="1600">
              <a:latin typeface="Rockwell" pitchFamily="18" charset="0"/>
            </a:endParaRPr>
          </a:p>
          <a:p>
            <a:pPr eaLnBrk="0" hangingPunct="0">
              <a:tabLst>
                <a:tab pos="4495800" algn="l"/>
              </a:tabLst>
            </a:pPr>
            <a:endParaRPr lang="en-US"/>
          </a:p>
        </p:txBody>
      </p:sp>
    </p:spTree>
    <p:extLst>
      <p:ext uri="{BB962C8B-B14F-4D97-AF65-F5344CB8AC3E}">
        <p14:creationId xmlns:p14="http://schemas.microsoft.com/office/powerpoint/2010/main" xmlns="" val="30521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752600" y="12700"/>
            <a:ext cx="6477000" cy="1143000"/>
          </a:xfrm>
        </p:spPr>
        <p:txBody>
          <a:bodyPr>
            <a:normAutofit fontScale="90000"/>
          </a:bodyPr>
          <a:lstStyle/>
          <a:p>
            <a:pPr eaLnBrk="1" hangingPunct="1"/>
            <a:r>
              <a:rPr lang="en-US" sz="4800" dirty="0" smtClean="0">
                <a:latin typeface="Rockwell" pitchFamily="18" charset="0"/>
              </a:rPr>
              <a:t>What is a program? </a:t>
            </a:r>
          </a:p>
        </p:txBody>
      </p:sp>
      <p:sp>
        <p:nvSpPr>
          <p:cNvPr id="3" name="Content Placeholder 2"/>
          <p:cNvSpPr>
            <a:spLocks noGrp="1"/>
          </p:cNvSpPr>
          <p:nvPr>
            <p:ph sz="half" idx="1"/>
          </p:nvPr>
        </p:nvSpPr>
        <p:spPr>
          <a:xfrm>
            <a:off x="457200" y="2133600"/>
            <a:ext cx="3886200" cy="3505200"/>
          </a:xfrm>
          <a:solidFill>
            <a:schemeClr val="bg2">
              <a:lumMod val="90000"/>
            </a:schemeClr>
          </a:solidFill>
        </p:spPr>
        <p:txBody>
          <a:bodyPr rtlCol="0">
            <a:noAutofit/>
          </a:bodyPr>
          <a:lstStyle/>
          <a:p>
            <a:pPr marL="320040" indent="-320040" eaLnBrk="1" fontAlgn="auto" hangingPunct="1">
              <a:spcAft>
                <a:spcPts val="0"/>
              </a:spcAft>
              <a:buFont typeface="Arial" pitchFamily="34" charset="0"/>
              <a:buNone/>
              <a:defRPr/>
            </a:pPr>
            <a:r>
              <a:rPr lang="en-US" sz="3400" i="1" dirty="0" smtClean="0">
                <a:solidFill>
                  <a:srgbClr val="C00000"/>
                </a:solidFill>
                <a:latin typeface="Rockwell" pitchFamily="18" charset="0"/>
              </a:rPr>
              <a:t>A set of ongoing</a:t>
            </a:r>
          </a:p>
          <a:p>
            <a:pPr marL="320040" indent="-320040" eaLnBrk="1" fontAlgn="auto" hangingPunct="1">
              <a:spcAft>
                <a:spcPts val="0"/>
              </a:spcAft>
              <a:buFont typeface="Arial" pitchFamily="34" charset="0"/>
              <a:buNone/>
              <a:defRPr/>
            </a:pPr>
            <a:r>
              <a:rPr lang="en-US" sz="3400" i="1" dirty="0" smtClean="0">
                <a:solidFill>
                  <a:srgbClr val="C00000"/>
                </a:solidFill>
                <a:latin typeface="Rockwell" pitchFamily="18" charset="0"/>
              </a:rPr>
              <a:t>organized</a:t>
            </a:r>
          </a:p>
          <a:p>
            <a:pPr marL="320040" indent="-320040" eaLnBrk="1" fontAlgn="auto" hangingPunct="1">
              <a:spcAft>
                <a:spcPts val="0"/>
              </a:spcAft>
              <a:buFont typeface="Arial" pitchFamily="34" charset="0"/>
              <a:buNone/>
              <a:defRPr/>
            </a:pPr>
            <a:r>
              <a:rPr lang="en-US" sz="3400" i="1" dirty="0" smtClean="0">
                <a:solidFill>
                  <a:srgbClr val="C00000"/>
                </a:solidFill>
                <a:latin typeface="Rockwell" pitchFamily="18" charset="0"/>
              </a:rPr>
              <a:t>activities</a:t>
            </a:r>
          </a:p>
          <a:p>
            <a:pPr marL="320040" indent="-320040" eaLnBrk="1" fontAlgn="auto" hangingPunct="1">
              <a:spcAft>
                <a:spcPts val="0"/>
              </a:spcAft>
              <a:buFont typeface="Arial" pitchFamily="34" charset="0"/>
              <a:buNone/>
              <a:defRPr/>
            </a:pPr>
            <a:r>
              <a:rPr lang="en-US" sz="3400" i="1" dirty="0" smtClean="0">
                <a:solidFill>
                  <a:srgbClr val="C00000"/>
                </a:solidFill>
                <a:latin typeface="Rockwell" pitchFamily="18" charset="0"/>
              </a:rPr>
              <a:t>with a desired</a:t>
            </a:r>
          </a:p>
          <a:p>
            <a:pPr marL="320040" indent="-320040" eaLnBrk="1" fontAlgn="auto" hangingPunct="1">
              <a:spcAft>
                <a:spcPts val="0"/>
              </a:spcAft>
              <a:buFont typeface="Arial" pitchFamily="34" charset="0"/>
              <a:buNone/>
              <a:defRPr/>
            </a:pPr>
            <a:r>
              <a:rPr lang="en-US" sz="3400" i="1" dirty="0" smtClean="0">
                <a:solidFill>
                  <a:srgbClr val="C00000"/>
                </a:solidFill>
                <a:latin typeface="Rockwell" pitchFamily="18" charset="0"/>
              </a:rPr>
              <a:t>outcome </a:t>
            </a:r>
          </a:p>
        </p:txBody>
      </p:sp>
      <p:sp>
        <p:nvSpPr>
          <p:cNvPr id="16388" name="Content Placeholder 5"/>
          <p:cNvSpPr>
            <a:spLocks noGrp="1"/>
          </p:cNvSpPr>
          <p:nvPr>
            <p:ph sz="half" idx="2"/>
          </p:nvPr>
        </p:nvSpPr>
        <p:spPr>
          <a:xfrm>
            <a:off x="4267200" y="2514600"/>
            <a:ext cx="4648200" cy="2743200"/>
          </a:xfrm>
        </p:spPr>
        <p:txBody>
          <a:bodyPr>
            <a:normAutofit/>
          </a:bodyPr>
          <a:lstStyle/>
          <a:p>
            <a:pPr marL="320040" eaLnBrk="1" fontAlgn="auto" hangingPunct="1">
              <a:spcBef>
                <a:spcPts val="0"/>
              </a:spcBef>
              <a:spcAft>
                <a:spcPts val="0"/>
              </a:spcAft>
              <a:buFont typeface="Arial" charset="0"/>
              <a:buNone/>
              <a:defRPr/>
            </a:pPr>
            <a:r>
              <a:rPr lang="en-US" sz="2400" b="0" dirty="0" smtClean="0">
                <a:solidFill>
                  <a:schemeClr val="bg2">
                    <a:lumMod val="25000"/>
                  </a:schemeClr>
                </a:solidFill>
                <a:latin typeface="Rockwell" pitchFamily="18" charset="0"/>
              </a:rPr>
              <a:t>In 2008, five CBOs serving young women in high risk areas of the Bronx incorporated comprehensive sex education, including HIV prevention, into their existing activities. </a:t>
            </a:r>
          </a:p>
        </p:txBody>
      </p:sp>
    </p:spTree>
    <p:extLst>
      <p:ext uri="{BB962C8B-B14F-4D97-AF65-F5344CB8AC3E}">
        <p14:creationId xmlns:p14="http://schemas.microsoft.com/office/powerpoint/2010/main" xmlns="" val="2225211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600200" y="12700"/>
            <a:ext cx="6477000" cy="1143000"/>
          </a:xfrm>
        </p:spPr>
        <p:txBody>
          <a:bodyPr>
            <a:normAutofit/>
          </a:bodyPr>
          <a:lstStyle/>
          <a:p>
            <a:pPr eaLnBrk="1" hangingPunct="1"/>
            <a:r>
              <a:rPr lang="en-US" sz="4300" dirty="0" smtClean="0">
                <a:latin typeface="Rockwell" pitchFamily="18" charset="0"/>
              </a:rPr>
              <a:t>What is a practice? </a:t>
            </a:r>
          </a:p>
        </p:txBody>
      </p:sp>
      <p:sp>
        <p:nvSpPr>
          <p:cNvPr id="6" name="Content Placeholder 5"/>
          <p:cNvSpPr>
            <a:spLocks noGrp="1"/>
          </p:cNvSpPr>
          <p:nvPr>
            <p:ph sz="half" idx="1"/>
          </p:nvPr>
        </p:nvSpPr>
        <p:spPr>
          <a:xfrm>
            <a:off x="609600" y="2133600"/>
            <a:ext cx="3886200" cy="2667000"/>
          </a:xfrm>
          <a:solidFill>
            <a:schemeClr val="bg2">
              <a:lumMod val="90000"/>
            </a:schemeClr>
          </a:solidFill>
        </p:spPr>
        <p:txBody>
          <a:bodyPr rtlCol="0">
            <a:noAutofit/>
          </a:bodyPr>
          <a:lstStyle/>
          <a:p>
            <a:pPr marL="320040" indent="-320040" eaLnBrk="1" fontAlgn="auto" hangingPunct="1">
              <a:spcAft>
                <a:spcPts val="0"/>
              </a:spcAft>
              <a:buFont typeface="Arial" pitchFamily="34" charset="0"/>
              <a:buNone/>
              <a:defRPr/>
            </a:pPr>
            <a:r>
              <a:rPr lang="en-US" sz="3400" i="1" dirty="0" smtClean="0">
                <a:solidFill>
                  <a:srgbClr val="C00000"/>
                </a:solidFill>
                <a:latin typeface="Rockwell" pitchFamily="18" charset="0"/>
              </a:rPr>
              <a:t>A standardized</a:t>
            </a:r>
          </a:p>
          <a:p>
            <a:pPr marL="320040" indent="-320040" eaLnBrk="1" fontAlgn="auto" hangingPunct="1">
              <a:spcAft>
                <a:spcPts val="0"/>
              </a:spcAft>
              <a:buFont typeface="Arial" pitchFamily="34" charset="0"/>
              <a:buNone/>
              <a:defRPr/>
            </a:pPr>
            <a:r>
              <a:rPr lang="en-US" sz="3400" i="1" dirty="0" smtClean="0">
                <a:solidFill>
                  <a:srgbClr val="C00000"/>
                </a:solidFill>
                <a:latin typeface="Rockwell" pitchFamily="18" charset="0"/>
              </a:rPr>
              <a:t>action or manner</a:t>
            </a:r>
          </a:p>
          <a:p>
            <a:pPr marL="320040" indent="-320040" eaLnBrk="1" fontAlgn="auto" hangingPunct="1">
              <a:spcAft>
                <a:spcPts val="0"/>
              </a:spcAft>
              <a:buFont typeface="Arial" pitchFamily="34" charset="0"/>
              <a:buNone/>
              <a:defRPr/>
            </a:pPr>
            <a:r>
              <a:rPr lang="en-US" sz="3400" i="1" dirty="0" smtClean="0">
                <a:solidFill>
                  <a:srgbClr val="C00000"/>
                </a:solidFill>
                <a:latin typeface="Rockwell" pitchFamily="18" charset="0"/>
              </a:rPr>
              <a:t>of doing</a:t>
            </a:r>
          </a:p>
          <a:p>
            <a:pPr marL="320040" indent="-320040" eaLnBrk="1" fontAlgn="auto" hangingPunct="1">
              <a:spcAft>
                <a:spcPts val="0"/>
              </a:spcAft>
              <a:buFont typeface="Arial" pitchFamily="34" charset="0"/>
              <a:buNone/>
              <a:defRPr/>
            </a:pPr>
            <a:r>
              <a:rPr lang="en-US" sz="3400" i="1" dirty="0" smtClean="0">
                <a:solidFill>
                  <a:srgbClr val="C00000"/>
                </a:solidFill>
                <a:latin typeface="Rockwell" pitchFamily="18" charset="0"/>
              </a:rPr>
              <a:t>something </a:t>
            </a:r>
          </a:p>
        </p:txBody>
      </p:sp>
      <p:sp>
        <p:nvSpPr>
          <p:cNvPr id="17412" name="Content Placeholder 6"/>
          <p:cNvSpPr>
            <a:spLocks noGrp="1"/>
          </p:cNvSpPr>
          <p:nvPr>
            <p:ph sz="half" idx="2"/>
          </p:nvPr>
        </p:nvSpPr>
        <p:spPr>
          <a:xfrm>
            <a:off x="4648200" y="1981200"/>
            <a:ext cx="4191000" cy="3657600"/>
          </a:xfrm>
        </p:spPr>
        <p:txBody>
          <a:bodyPr>
            <a:noAutofit/>
          </a:bodyPr>
          <a:lstStyle/>
          <a:p>
            <a:pPr marL="320040" eaLnBrk="1" fontAlgn="auto" hangingPunct="1">
              <a:spcBef>
                <a:spcPts val="0"/>
              </a:spcBef>
              <a:spcAft>
                <a:spcPts val="0"/>
              </a:spcAft>
              <a:buFont typeface="Arial" charset="0"/>
              <a:buNone/>
              <a:defRPr/>
            </a:pPr>
            <a:r>
              <a:rPr lang="en-US" sz="2500" b="0" dirty="0" smtClean="0">
                <a:solidFill>
                  <a:schemeClr val="bg2">
                    <a:lumMod val="25000"/>
                  </a:schemeClr>
                </a:solidFill>
                <a:latin typeface="Rockwell" pitchFamily="18" charset="0"/>
              </a:rPr>
              <a:t>In December 2009, DC Department of Human Services began to require its grantees to adhere to a list of LGBT cultural competency best practices prior to receiving funding </a:t>
            </a:r>
          </a:p>
        </p:txBody>
      </p:sp>
    </p:spTree>
    <p:extLst>
      <p:ext uri="{BB962C8B-B14F-4D97-AF65-F5344CB8AC3E}">
        <p14:creationId xmlns:p14="http://schemas.microsoft.com/office/powerpoint/2010/main" xmlns="" val="1604251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828800" y="0"/>
            <a:ext cx="6477000" cy="1143000"/>
          </a:xfrm>
        </p:spPr>
        <p:txBody>
          <a:bodyPr>
            <a:normAutofit/>
          </a:bodyPr>
          <a:lstStyle/>
          <a:p>
            <a:pPr eaLnBrk="1" hangingPunct="1"/>
            <a:r>
              <a:rPr lang="en-US" sz="4300" dirty="0" smtClean="0">
                <a:latin typeface="Rockwell" pitchFamily="18" charset="0"/>
              </a:rPr>
              <a:t>What is a policy? </a:t>
            </a:r>
          </a:p>
        </p:txBody>
      </p:sp>
      <p:sp>
        <p:nvSpPr>
          <p:cNvPr id="6" name="Content Placeholder 5"/>
          <p:cNvSpPr>
            <a:spLocks noGrp="1"/>
          </p:cNvSpPr>
          <p:nvPr>
            <p:ph sz="half" idx="1"/>
          </p:nvPr>
        </p:nvSpPr>
        <p:spPr>
          <a:xfrm>
            <a:off x="533400" y="1828800"/>
            <a:ext cx="3810000" cy="3733800"/>
          </a:xfrm>
          <a:solidFill>
            <a:schemeClr val="bg2">
              <a:lumMod val="90000"/>
            </a:schemeClr>
          </a:solidFill>
        </p:spPr>
        <p:txBody>
          <a:bodyPr rtlCol="0">
            <a:noAutofit/>
          </a:bodyPr>
          <a:lstStyle/>
          <a:p>
            <a:pPr marL="320040" indent="-320040" eaLnBrk="1" fontAlgn="auto" hangingPunct="1">
              <a:spcAft>
                <a:spcPts val="0"/>
              </a:spcAft>
              <a:buFont typeface="Arial" pitchFamily="34" charset="0"/>
              <a:buNone/>
              <a:defRPr/>
            </a:pPr>
            <a:r>
              <a:rPr lang="en-US" sz="3000" i="1" dirty="0" smtClean="0">
                <a:solidFill>
                  <a:srgbClr val="C00000"/>
                </a:solidFill>
                <a:latin typeface="Rockwell" pitchFamily="18" charset="0"/>
              </a:rPr>
              <a:t>Guidelines that</a:t>
            </a:r>
          </a:p>
          <a:p>
            <a:pPr marL="320040" indent="-320040" eaLnBrk="1" fontAlgn="auto" hangingPunct="1">
              <a:spcAft>
                <a:spcPts val="0"/>
              </a:spcAft>
              <a:buFont typeface="Arial" pitchFamily="34" charset="0"/>
              <a:buNone/>
              <a:defRPr/>
            </a:pPr>
            <a:r>
              <a:rPr lang="en-US" sz="3000" i="1" dirty="0" smtClean="0">
                <a:solidFill>
                  <a:srgbClr val="C00000"/>
                </a:solidFill>
                <a:latin typeface="Rockwell" pitchFamily="18" charset="0"/>
              </a:rPr>
              <a:t>regulate the</a:t>
            </a:r>
          </a:p>
          <a:p>
            <a:pPr marL="320040" indent="-320040" eaLnBrk="1" fontAlgn="auto" hangingPunct="1">
              <a:spcAft>
                <a:spcPts val="0"/>
              </a:spcAft>
              <a:buFont typeface="Arial" pitchFamily="34" charset="0"/>
              <a:buNone/>
              <a:defRPr/>
            </a:pPr>
            <a:r>
              <a:rPr lang="en-US" sz="3000" i="1" dirty="0" smtClean="0">
                <a:solidFill>
                  <a:srgbClr val="C00000"/>
                </a:solidFill>
                <a:latin typeface="Rockwell" pitchFamily="18" charset="0"/>
              </a:rPr>
              <a:t>environment and/or</a:t>
            </a:r>
          </a:p>
          <a:p>
            <a:pPr marL="320040" indent="-320040" eaLnBrk="1" fontAlgn="auto" hangingPunct="1">
              <a:spcAft>
                <a:spcPts val="0"/>
              </a:spcAft>
              <a:buFont typeface="Arial" pitchFamily="34" charset="0"/>
              <a:buNone/>
              <a:defRPr/>
            </a:pPr>
            <a:r>
              <a:rPr lang="en-US" sz="3000" i="1" dirty="0" smtClean="0">
                <a:solidFill>
                  <a:srgbClr val="C00000"/>
                </a:solidFill>
                <a:latin typeface="Rockwell" pitchFamily="18" charset="0"/>
              </a:rPr>
              <a:t>the individual</a:t>
            </a:r>
          </a:p>
          <a:p>
            <a:pPr marL="320040" indent="-320040" eaLnBrk="1" fontAlgn="auto" hangingPunct="1">
              <a:spcAft>
                <a:spcPts val="0"/>
              </a:spcAft>
              <a:buFont typeface="Arial" pitchFamily="34" charset="0"/>
              <a:buNone/>
              <a:defRPr/>
            </a:pPr>
            <a:r>
              <a:rPr lang="en-US" sz="3000" i="1" dirty="0" smtClean="0">
                <a:solidFill>
                  <a:srgbClr val="C00000"/>
                </a:solidFill>
                <a:latin typeface="Rockwell" pitchFamily="18" charset="0"/>
              </a:rPr>
              <a:t>within the</a:t>
            </a:r>
          </a:p>
          <a:p>
            <a:pPr marL="320040" indent="-320040" eaLnBrk="1" fontAlgn="auto" hangingPunct="1">
              <a:spcAft>
                <a:spcPts val="0"/>
              </a:spcAft>
              <a:buFont typeface="Arial" pitchFamily="34" charset="0"/>
              <a:buNone/>
              <a:defRPr/>
            </a:pPr>
            <a:r>
              <a:rPr lang="en-US" sz="3000" i="1" dirty="0" smtClean="0">
                <a:solidFill>
                  <a:srgbClr val="C00000"/>
                </a:solidFill>
                <a:latin typeface="Rockwell" pitchFamily="18" charset="0"/>
              </a:rPr>
              <a:t>environment </a:t>
            </a:r>
          </a:p>
        </p:txBody>
      </p:sp>
      <p:sp>
        <p:nvSpPr>
          <p:cNvPr id="18436" name="Content Placeholder 6"/>
          <p:cNvSpPr>
            <a:spLocks noGrp="1"/>
          </p:cNvSpPr>
          <p:nvPr>
            <p:ph sz="half" idx="2"/>
          </p:nvPr>
        </p:nvSpPr>
        <p:spPr>
          <a:xfrm>
            <a:off x="4343400" y="2362200"/>
            <a:ext cx="4343400" cy="2209800"/>
          </a:xfrm>
        </p:spPr>
        <p:txBody>
          <a:bodyPr>
            <a:noAutofit/>
          </a:bodyPr>
          <a:lstStyle/>
          <a:p>
            <a:pPr marL="320040" eaLnBrk="1" fontAlgn="auto" hangingPunct="1">
              <a:spcBef>
                <a:spcPts val="0"/>
              </a:spcBef>
              <a:spcAft>
                <a:spcPts val="0"/>
              </a:spcAft>
              <a:buFont typeface="Arial" charset="0"/>
              <a:buNone/>
              <a:defRPr/>
            </a:pPr>
            <a:r>
              <a:rPr lang="en-US" sz="2400" b="0" dirty="0" smtClean="0">
                <a:solidFill>
                  <a:schemeClr val="bg2">
                    <a:lumMod val="25000"/>
                  </a:schemeClr>
                </a:solidFill>
                <a:latin typeface="Rockwell" pitchFamily="18" charset="0"/>
              </a:rPr>
              <a:t>In August 2007, the School District of Hillsborough County amended its policy and began to allow HIV and STI testing on school grounds</a:t>
            </a:r>
          </a:p>
        </p:txBody>
      </p:sp>
    </p:spTree>
    <p:extLst>
      <p:ext uri="{BB962C8B-B14F-4D97-AF65-F5344CB8AC3E}">
        <p14:creationId xmlns:p14="http://schemas.microsoft.com/office/powerpoint/2010/main" xmlns="" val="4120224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g.docstoccdn.com/thumb/orig/12325991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1371600"/>
            <a:ext cx="6096000" cy="4572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838200" y="1303338"/>
            <a:ext cx="3810000" cy="4708525"/>
          </a:xfrm>
          <a:prstGeom prst="rect">
            <a:avLst/>
          </a:prstGeom>
          <a:solidFill>
            <a:schemeClr val="bg2">
              <a:lumMod val="75000"/>
            </a:schemeClr>
          </a:solidFill>
        </p:spPr>
        <p:txBody>
          <a:bodyPr>
            <a:spAutoFit/>
          </a:bodyPr>
          <a:lstStyle/>
          <a:p>
            <a:pPr algn="ctr">
              <a:defRPr/>
            </a:pPr>
            <a:r>
              <a:rPr lang="en-US" sz="6000" dirty="0">
                <a:latin typeface="Rockwell" pitchFamily="18" charset="0"/>
              </a:rPr>
              <a:t>Thinking ‘Up River’ About Structural Change</a:t>
            </a:r>
          </a:p>
        </p:txBody>
      </p:sp>
    </p:spTree>
    <p:extLst>
      <p:ext uri="{BB962C8B-B14F-4D97-AF65-F5344CB8AC3E}">
        <p14:creationId xmlns:p14="http://schemas.microsoft.com/office/powerpoint/2010/main" xmlns="" val="590999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543800" cy="1143000"/>
          </a:xfrm>
        </p:spPr>
        <p:txBody>
          <a:bodyPr>
            <a:noAutofit/>
          </a:bodyPr>
          <a:lstStyle/>
          <a:p>
            <a:r>
              <a:rPr lang="en-US" sz="4800" b="1" dirty="0" smtClean="0"/>
              <a:t/>
            </a:r>
            <a:br>
              <a:rPr lang="en-US" sz="4800" b="1" dirty="0" smtClean="0"/>
            </a:br>
            <a:r>
              <a:rPr lang="en-US" sz="4800" b="1" dirty="0" smtClean="0"/>
              <a:t>Training Goals </a:t>
            </a:r>
            <a:r>
              <a:rPr lang="en-US" sz="4800" dirty="0" smtClean="0"/>
              <a:t/>
            </a:r>
            <a:br>
              <a:rPr lang="en-US" sz="4800" dirty="0" smtClean="0"/>
            </a:br>
            <a:endParaRPr lang="en-US" sz="4800" b="1" dirty="0">
              <a:solidFill>
                <a:schemeClr val="accent6"/>
              </a:solidFill>
            </a:endParaRPr>
          </a:p>
        </p:txBody>
      </p:sp>
      <p:sp>
        <p:nvSpPr>
          <p:cNvPr id="3" name="Content Placeholder 2"/>
          <p:cNvSpPr>
            <a:spLocks noGrp="1"/>
          </p:cNvSpPr>
          <p:nvPr>
            <p:ph idx="1"/>
          </p:nvPr>
        </p:nvSpPr>
        <p:spPr>
          <a:xfrm>
            <a:off x="685800" y="2057400"/>
            <a:ext cx="7162800" cy="3657600"/>
          </a:xfrm>
        </p:spPr>
        <p:txBody>
          <a:bodyPr>
            <a:normAutofit/>
          </a:bodyPr>
          <a:lstStyle/>
          <a:p>
            <a:pPr marL="342900" lvl="0" indent="-342900">
              <a:buFont typeface="Arial" panose="020B0604020202020204" pitchFamily="34" charset="0"/>
              <a:buChar char="•"/>
            </a:pPr>
            <a:r>
              <a:rPr lang="en-US" sz="2300" b="0" dirty="0" smtClean="0"/>
              <a:t>Gain understanding of the C2P mobilization model </a:t>
            </a:r>
          </a:p>
          <a:p>
            <a:pPr marL="342900" lvl="0" indent="-342900">
              <a:buFont typeface="Arial" panose="020B0604020202020204" pitchFamily="34" charset="0"/>
              <a:buChar char="•"/>
            </a:pPr>
            <a:r>
              <a:rPr lang="en-US" sz="2300" b="0" dirty="0" smtClean="0"/>
              <a:t>Learn concepts of structural change and practice identifying structural changes</a:t>
            </a:r>
          </a:p>
          <a:p>
            <a:pPr marL="342900" indent="-342900">
              <a:buFont typeface="Arial" panose="020B0604020202020204" pitchFamily="34" charset="0"/>
              <a:buChar char="•"/>
            </a:pPr>
            <a:r>
              <a:rPr lang="en-US" sz="2300" b="0" dirty="0" smtClean="0"/>
              <a:t>Strategize around enhancements to local C2P Strategic Plan targeting barriers along the HIV Care Cascade</a:t>
            </a:r>
          </a:p>
          <a:p>
            <a:pPr marL="342900" indent="-342900">
              <a:buFont typeface="Arial" panose="020B0604020202020204" pitchFamily="34" charset="0"/>
              <a:buChar char="•"/>
            </a:pPr>
            <a:endParaRPr lang="en-US" b="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620000" cy="1447800"/>
          </a:xfrm>
        </p:spPr>
        <p:txBody>
          <a:bodyPr vert="horz" lIns="91440" tIns="45720" rIns="91440" bIns="45720" rtlCol="0" anchor="b" anchorCtr="0">
            <a:noAutofit/>
          </a:bodyPr>
          <a:lstStyle/>
          <a:p>
            <a:pPr algn="ctr"/>
            <a:r>
              <a:rPr lang="en-US" dirty="0" smtClean="0">
                <a:latin typeface="Rockwell" pitchFamily="18" charset="0"/>
              </a:rPr>
              <a:t>Continuum of Care Accomplishments </a:t>
            </a:r>
            <a:r>
              <a:rPr lang="en-US" dirty="0">
                <a:latin typeface="Rockwell" pitchFamily="18" charset="0"/>
              </a:rPr>
              <a:t>to date…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1780187539"/>
              </p:ext>
            </p:extLst>
          </p:nvPr>
        </p:nvGraphicFramePr>
        <p:xfrm>
          <a:off x="3429000" y="2133600"/>
          <a:ext cx="5486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half" idx="2"/>
          </p:nvPr>
        </p:nvSpPr>
        <p:spPr>
          <a:xfrm>
            <a:off x="152400" y="2133600"/>
            <a:ext cx="3581400" cy="4876800"/>
          </a:xfrm>
        </p:spPr>
        <p:txBody>
          <a:bodyPr>
            <a:normAutofit/>
          </a:bodyPr>
          <a:lstStyle/>
          <a:p>
            <a:r>
              <a:rPr lang="en-US" sz="1900" dirty="0">
                <a:latin typeface="Arial" pitchFamily="34" charset="0"/>
                <a:cs typeface="Arial" pitchFamily="34" charset="0"/>
              </a:rPr>
              <a:t>A total of </a:t>
            </a:r>
            <a:r>
              <a:rPr lang="en-US" sz="1900" dirty="0" smtClean="0">
                <a:latin typeface="Arial" pitchFamily="34" charset="0"/>
                <a:cs typeface="Arial" pitchFamily="34" charset="0"/>
              </a:rPr>
              <a:t>220 </a:t>
            </a:r>
            <a:r>
              <a:rPr lang="en-US" sz="1900" dirty="0">
                <a:latin typeface="Arial" pitchFamily="34" charset="0"/>
                <a:cs typeface="Arial" pitchFamily="34" charset="0"/>
              </a:rPr>
              <a:t>SCOs have been initiated; </a:t>
            </a:r>
            <a:r>
              <a:rPr lang="en-US" sz="1900" dirty="0">
                <a:solidFill>
                  <a:srgbClr val="C00000"/>
                </a:solidFill>
                <a:latin typeface="Arial" pitchFamily="34" charset="0"/>
                <a:cs typeface="Arial" pitchFamily="34" charset="0"/>
              </a:rPr>
              <a:t>9</a:t>
            </a:r>
            <a:r>
              <a:rPr lang="en-US" sz="1900" dirty="0" smtClean="0">
                <a:solidFill>
                  <a:srgbClr val="C00000"/>
                </a:solidFill>
                <a:latin typeface="Arial" pitchFamily="34" charset="0"/>
                <a:cs typeface="Arial" pitchFamily="34" charset="0"/>
              </a:rPr>
              <a:t>8</a:t>
            </a:r>
            <a:r>
              <a:rPr lang="en-US" sz="1900" b="1" dirty="0" smtClean="0">
                <a:solidFill>
                  <a:srgbClr val="C00000"/>
                </a:solidFill>
                <a:latin typeface="Arial" pitchFamily="34" charset="0"/>
                <a:cs typeface="Arial" pitchFamily="34" charset="0"/>
              </a:rPr>
              <a:t> have     </a:t>
            </a:r>
            <a:r>
              <a:rPr lang="en-US" sz="1900" b="1" dirty="0">
                <a:solidFill>
                  <a:srgbClr val="C00000"/>
                </a:solidFill>
                <a:latin typeface="Arial" pitchFamily="34" charset="0"/>
                <a:cs typeface="Arial" pitchFamily="34" charset="0"/>
              </a:rPr>
              <a:t>been completed! </a:t>
            </a:r>
          </a:p>
          <a:p>
            <a:endParaRPr lang="en-US" sz="1000" dirty="0">
              <a:latin typeface="Arial" pitchFamily="34" charset="0"/>
              <a:cs typeface="Arial" pitchFamily="34" charset="0"/>
            </a:endParaRPr>
          </a:p>
          <a:p>
            <a:r>
              <a:rPr lang="en-US" sz="1900" dirty="0" smtClean="0">
                <a:latin typeface="Arial" pitchFamily="34" charset="0"/>
                <a:cs typeface="Arial" pitchFamily="34" charset="0"/>
              </a:rPr>
              <a:t>All C2P coalitions have established subcommittees </a:t>
            </a:r>
            <a:r>
              <a:rPr lang="en-US" sz="1900" dirty="0">
                <a:latin typeface="Arial" pitchFamily="34" charset="0"/>
                <a:cs typeface="Arial" pitchFamily="34" charset="0"/>
              </a:rPr>
              <a:t>dedicated </a:t>
            </a:r>
            <a:r>
              <a:rPr lang="en-US" sz="1900" dirty="0" smtClean="0">
                <a:latin typeface="Arial" pitchFamily="34" charset="0"/>
                <a:cs typeface="Arial" pitchFamily="34" charset="0"/>
              </a:rPr>
              <a:t>to addressing youth LTC barriers in their communities</a:t>
            </a:r>
          </a:p>
          <a:p>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3080999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72575" cy="6858000"/>
        </p:xfrm>
        <a:graphic>
          <a:graphicData uri="http://schemas.openxmlformats.org/drawingml/2006/table">
            <a:tbl>
              <a:tblPr firstRow="1" bandRow="1">
                <a:tableStyleId>{5C22544A-7EE6-4342-B048-85BDC9FD1C3A}</a:tableStyleId>
              </a:tblPr>
              <a:tblGrid>
                <a:gridCol w="1347222"/>
                <a:gridCol w="2904649"/>
                <a:gridCol w="4920704"/>
              </a:tblGrid>
              <a:tr h="1009346">
                <a:tc>
                  <a:txBody>
                    <a:bodyPr/>
                    <a:lstStyle/>
                    <a:p>
                      <a:r>
                        <a:rPr lang="en-US" sz="1900" dirty="0" smtClean="0">
                          <a:latin typeface="Arial" pitchFamily="34" charset="0"/>
                          <a:cs typeface="Arial" pitchFamily="34" charset="0"/>
                        </a:rPr>
                        <a:t>HIV Treatment Cascade</a:t>
                      </a:r>
                      <a:endParaRPr lang="en-US" sz="1900" dirty="0">
                        <a:latin typeface="Arial" pitchFamily="34" charset="0"/>
                        <a:cs typeface="Arial" pitchFamily="34" charset="0"/>
                      </a:endParaRPr>
                    </a:p>
                  </a:txBody>
                  <a:tcPr/>
                </a:tc>
                <a:tc>
                  <a:txBody>
                    <a:bodyPr/>
                    <a:lstStyle/>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Barriers Identified</a:t>
                      </a:r>
                      <a:endParaRPr lang="en-US" sz="1900" dirty="0">
                        <a:latin typeface="Arial" pitchFamily="34" charset="0"/>
                        <a:cs typeface="Arial" pitchFamily="34" charset="0"/>
                      </a:endParaRPr>
                    </a:p>
                  </a:txBody>
                  <a:tcPr/>
                </a:tc>
                <a:tc>
                  <a:txBody>
                    <a:bodyPr/>
                    <a:lstStyle/>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Structural</a:t>
                      </a:r>
                      <a:r>
                        <a:rPr lang="en-US" sz="1900" baseline="0" dirty="0" smtClean="0">
                          <a:latin typeface="Arial" pitchFamily="34" charset="0"/>
                          <a:cs typeface="Arial" pitchFamily="34" charset="0"/>
                        </a:rPr>
                        <a:t> Change Objective (SCO) Initiated</a:t>
                      </a:r>
                      <a:endParaRPr lang="en-US" sz="1900" dirty="0">
                        <a:latin typeface="Arial" pitchFamily="34" charset="0"/>
                        <a:cs typeface="Arial" pitchFamily="34" charset="0"/>
                      </a:endParaRPr>
                    </a:p>
                  </a:txBody>
                  <a:tcPr/>
                </a:tc>
              </a:tr>
              <a:tr h="5848654">
                <a:tc>
                  <a:txBody>
                    <a:bodyPr/>
                    <a:lstStyle/>
                    <a:p>
                      <a:r>
                        <a:rPr lang="en-US" sz="1800" b="1" dirty="0" smtClean="0">
                          <a:latin typeface="Arial" pitchFamily="34" charset="0"/>
                          <a:cs typeface="Arial" pitchFamily="34" charset="0"/>
                        </a:rPr>
                        <a:t>HIV Testing</a:t>
                      </a:r>
                      <a:r>
                        <a:rPr lang="en-US" sz="1800" b="1" baseline="0" dirty="0" smtClean="0">
                          <a:latin typeface="Arial" pitchFamily="34" charset="0"/>
                          <a:cs typeface="Arial" pitchFamily="34" charset="0"/>
                        </a:rPr>
                        <a:t> /</a:t>
                      </a:r>
                      <a:r>
                        <a:rPr lang="en-US" sz="1800" b="1" dirty="0" smtClean="0">
                          <a:latin typeface="Arial" pitchFamily="34" charset="0"/>
                          <a:cs typeface="Arial" pitchFamily="34" charset="0"/>
                        </a:rPr>
                        <a:t>Diagnosis</a:t>
                      </a:r>
                      <a:endParaRPr lang="en-US" sz="1800" b="1" dirty="0">
                        <a:latin typeface="Arial" pitchFamily="34" charset="0"/>
                        <a:cs typeface="Arial" pitchFamily="34" charset="0"/>
                      </a:endParaRPr>
                    </a:p>
                  </a:txBody>
                  <a:tcPr/>
                </a:tc>
                <a:tc>
                  <a:txBody>
                    <a:bodyPr/>
                    <a:lstStyle/>
                    <a:p>
                      <a:r>
                        <a:rPr lang="en-US" sz="1600" b="1" kern="1200" dirty="0" smtClean="0">
                          <a:solidFill>
                            <a:schemeClr val="tx1"/>
                          </a:solidFill>
                          <a:latin typeface="Arial" pitchFamily="34" charset="0"/>
                          <a:ea typeface="ＭＳ Ｐゴシック"/>
                          <a:cs typeface="Arial" pitchFamily="34" charset="0"/>
                        </a:rPr>
                        <a:t>Barrier:</a:t>
                      </a:r>
                      <a:r>
                        <a:rPr lang="en-US" sz="1600" kern="1200" baseline="0" dirty="0" smtClean="0">
                          <a:solidFill>
                            <a:schemeClr val="tx1"/>
                          </a:solidFill>
                          <a:latin typeface="Arial" pitchFamily="34" charset="0"/>
                          <a:ea typeface="ＭＳ Ｐゴシック"/>
                          <a:cs typeface="Arial" pitchFamily="34" charset="0"/>
                        </a:rPr>
                        <a:t> Lack of HIV testing of incarcerated youth </a:t>
                      </a:r>
                      <a:r>
                        <a:rPr lang="en-US" sz="1600" i="1" kern="1200" baseline="0" dirty="0" smtClean="0">
                          <a:solidFill>
                            <a:schemeClr val="tx1"/>
                          </a:solidFill>
                          <a:latin typeface="Arial" pitchFamily="34" charset="0"/>
                          <a:ea typeface="ＭＳ Ｐゴシック"/>
                          <a:cs typeface="Arial" pitchFamily="34" charset="0"/>
                        </a:rPr>
                        <a:t>(Miami)</a:t>
                      </a:r>
                      <a:r>
                        <a:rPr lang="en-US" sz="1600" kern="1200" baseline="0" dirty="0" smtClean="0">
                          <a:solidFill>
                            <a:schemeClr val="tx1"/>
                          </a:solidFill>
                          <a:latin typeface="Arial" pitchFamily="34" charset="0"/>
                          <a:ea typeface="ＭＳ Ｐゴシック"/>
                          <a:cs typeface="Arial" pitchFamily="34" charset="0"/>
                        </a:rPr>
                        <a:t> </a:t>
                      </a:r>
                    </a:p>
                    <a:p>
                      <a:endParaRPr lang="en-US" sz="1600" kern="1200" baseline="0"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pitchFamily="34" charset="0"/>
                          <a:ea typeface="ＭＳ Ｐゴシック"/>
                          <a:cs typeface="Arial" pitchFamily="34" charset="0"/>
                        </a:rPr>
                        <a:t>Barrier:</a:t>
                      </a:r>
                      <a:r>
                        <a:rPr lang="en-US" sz="1600" kern="1200" dirty="0" smtClean="0">
                          <a:solidFill>
                            <a:schemeClr val="tx1"/>
                          </a:solidFill>
                          <a:latin typeface="Arial" pitchFamily="34" charset="0"/>
                          <a:ea typeface="ＭＳ Ｐゴシック"/>
                          <a:cs typeface="Arial" pitchFamily="34" charset="0"/>
                        </a:rPr>
                        <a:t> Lag time between donation &amp; diagnosis at local Blood Bank resulting in loss to follow </a:t>
                      </a:r>
                      <a:r>
                        <a:rPr lang="en-US" sz="1600" i="1" dirty="0" smtClean="0">
                          <a:solidFill>
                            <a:schemeClr val="tx1"/>
                          </a:solidFill>
                          <a:latin typeface="Arial" pitchFamily="34" charset="0"/>
                          <a:ea typeface="ＭＳ Ｐゴシック"/>
                          <a:cs typeface="Arial" pitchFamily="34" charset="0"/>
                        </a:rPr>
                        <a:t>(Memphis)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i="1"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i="1" dirty="0" smtClean="0">
                        <a:solidFill>
                          <a:schemeClr val="tx1"/>
                        </a:solidFill>
                        <a:latin typeface="Arial" pitchFamily="34" charset="0"/>
                        <a:ea typeface="ＭＳ Ｐゴシック"/>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pitchFamily="34" charset="0"/>
                          <a:ea typeface="ＭＳ Ｐゴシック"/>
                          <a:cs typeface="Arial" pitchFamily="34" charset="0"/>
                        </a:rPr>
                        <a:t>Barrier:</a:t>
                      </a:r>
                      <a:r>
                        <a:rPr lang="en-US" sz="1600" kern="1200" baseline="0" dirty="0" smtClean="0">
                          <a:solidFill>
                            <a:schemeClr val="tx1"/>
                          </a:solidFill>
                          <a:latin typeface="Arial" pitchFamily="34" charset="0"/>
                          <a:ea typeface="ＭＳ Ｐゴシック"/>
                          <a:cs typeface="Arial" pitchFamily="34" charset="0"/>
                        </a:rPr>
                        <a:t> State issued ID (i.e., driver’s license) required to obtain HIV test result </a:t>
                      </a:r>
                      <a:r>
                        <a:rPr lang="en-US" sz="1600" i="1" kern="1200" baseline="0" dirty="0" smtClean="0">
                          <a:solidFill>
                            <a:schemeClr val="tx1"/>
                          </a:solidFill>
                          <a:latin typeface="Arial" pitchFamily="34" charset="0"/>
                          <a:ea typeface="ＭＳ Ｐゴシック"/>
                          <a:cs typeface="Arial" pitchFamily="34" charset="0"/>
                        </a:rPr>
                        <a:t>(Memphis)</a:t>
                      </a:r>
                      <a:r>
                        <a:rPr lang="en-US" sz="1600" kern="1200" baseline="0" dirty="0" smtClean="0">
                          <a:solidFill>
                            <a:schemeClr val="tx1"/>
                          </a:solidFill>
                          <a:latin typeface="Arial" pitchFamily="34" charset="0"/>
                          <a:ea typeface="ＭＳ Ｐゴシック"/>
                          <a:cs typeface="Arial" pitchFamily="34" charset="0"/>
                        </a:rPr>
                        <a:t> </a:t>
                      </a:r>
                    </a:p>
                    <a:p>
                      <a:endParaRPr lang="en-US" sz="1600" kern="1200" dirty="0" smtClean="0">
                        <a:solidFill>
                          <a:schemeClr val="tx1"/>
                        </a:solidFill>
                        <a:latin typeface="Arial" pitchFamily="34" charset="0"/>
                        <a:ea typeface="ＭＳ Ｐゴシック"/>
                        <a:cs typeface="Arial" pitchFamily="34" charset="0"/>
                      </a:endParaRPr>
                    </a:p>
                    <a:p>
                      <a:r>
                        <a:rPr lang="en-US" sz="1600" b="1" kern="1200" dirty="0" smtClean="0">
                          <a:solidFill>
                            <a:schemeClr val="tx1"/>
                          </a:solidFill>
                          <a:latin typeface="Arial" pitchFamily="34" charset="0"/>
                          <a:ea typeface="ＭＳ Ｐゴシック"/>
                          <a:cs typeface="Arial" pitchFamily="34" charset="0"/>
                        </a:rPr>
                        <a:t>Barrier: </a:t>
                      </a:r>
                      <a:r>
                        <a:rPr lang="en-US" sz="1600" b="0" kern="1200" dirty="0" smtClean="0">
                          <a:solidFill>
                            <a:schemeClr val="tx1"/>
                          </a:solidFill>
                          <a:latin typeface="Arial" pitchFamily="34" charset="0"/>
                          <a:ea typeface="ＭＳ Ｐゴシック"/>
                          <a:cs typeface="Arial" pitchFamily="34" charset="0"/>
                        </a:rPr>
                        <a:t>Limited</a:t>
                      </a:r>
                      <a:r>
                        <a:rPr lang="en-US" sz="1600" b="0" kern="1200" baseline="0" dirty="0" smtClean="0">
                          <a:solidFill>
                            <a:schemeClr val="tx1"/>
                          </a:solidFill>
                          <a:latin typeface="Arial" pitchFamily="34" charset="0"/>
                          <a:ea typeface="ＭＳ Ｐゴシック"/>
                          <a:cs typeface="Arial" pitchFamily="34" charset="0"/>
                        </a:rPr>
                        <a:t> access to outpatient counseling services without parental consent</a:t>
                      </a:r>
                    </a:p>
                    <a:p>
                      <a:r>
                        <a:rPr lang="en-US" sz="1600" b="0" i="1" kern="1200" baseline="0" dirty="0" smtClean="0">
                          <a:solidFill>
                            <a:schemeClr val="tx1"/>
                          </a:solidFill>
                          <a:latin typeface="Arial" pitchFamily="34" charset="0"/>
                          <a:ea typeface="ＭＳ Ｐゴシック"/>
                          <a:cs typeface="Arial" pitchFamily="34" charset="0"/>
                        </a:rPr>
                        <a:t>(Miami)</a:t>
                      </a:r>
                    </a:p>
                  </a:txBody>
                  <a:tcPr/>
                </a:tc>
                <a:tc>
                  <a:txBody>
                    <a:bodyPr/>
                    <a:lstStyle/>
                    <a:p>
                      <a:r>
                        <a:rPr lang="en-US" sz="1600" b="1" kern="1200" dirty="0" smtClean="0">
                          <a:solidFill>
                            <a:schemeClr val="tx1"/>
                          </a:solidFill>
                          <a:latin typeface="Arial" pitchFamily="34" charset="0"/>
                          <a:ea typeface="ＭＳ Ｐゴシック"/>
                          <a:cs typeface="Arial" pitchFamily="34" charset="0"/>
                        </a:rPr>
                        <a:t>SCO: </a:t>
                      </a:r>
                      <a:r>
                        <a:rPr lang="en-US" sz="1600" b="0" kern="1200" dirty="0" smtClean="0">
                          <a:solidFill>
                            <a:schemeClr val="tx1"/>
                          </a:solidFill>
                          <a:latin typeface="Arial" pitchFamily="34" charset="0"/>
                          <a:ea typeface="ＭＳ Ｐゴシック"/>
                          <a:cs typeface="Arial" pitchFamily="34" charset="0"/>
                        </a:rPr>
                        <a:t>Florida</a:t>
                      </a:r>
                      <a:r>
                        <a:rPr lang="en-US" sz="1600" b="0" kern="1200" baseline="0" dirty="0" smtClean="0">
                          <a:solidFill>
                            <a:schemeClr val="tx1"/>
                          </a:solidFill>
                          <a:latin typeface="Arial" pitchFamily="34" charset="0"/>
                          <a:ea typeface="ＭＳ Ｐゴシック"/>
                          <a:cs typeface="Arial" pitchFamily="34" charset="0"/>
                        </a:rPr>
                        <a:t> Department of Health registered the Juvenile Assessment Center as an HIV testing site to begin identifying and tracking HIV+ youth within local correctional facilities</a:t>
                      </a:r>
                    </a:p>
                    <a:p>
                      <a:endParaRPr lang="en-US" sz="1600" b="0" kern="1200" baseline="0" dirty="0" smtClean="0">
                        <a:solidFill>
                          <a:schemeClr val="tx1"/>
                        </a:solidFill>
                        <a:latin typeface="Arial" pitchFamily="34" charset="0"/>
                        <a:ea typeface="ＭＳ Ｐゴシック"/>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pitchFamily="34" charset="0"/>
                          <a:ea typeface="ＭＳ Ｐゴシック"/>
                          <a:cs typeface="Arial" pitchFamily="34" charset="0"/>
                        </a:rPr>
                        <a:t>SCO: </a:t>
                      </a:r>
                      <a:r>
                        <a:rPr lang="en-US" sz="1600" b="0" kern="1200" dirty="0" smtClean="0">
                          <a:solidFill>
                            <a:schemeClr val="tx1"/>
                          </a:solidFill>
                          <a:latin typeface="Arial" pitchFamily="34" charset="0"/>
                          <a:ea typeface="ＭＳ Ｐゴシック"/>
                          <a:cs typeface="Arial" pitchFamily="34" charset="0"/>
                        </a:rPr>
                        <a:t>Shelby</a:t>
                      </a:r>
                      <a:r>
                        <a:rPr lang="en-US" sz="1600" b="0" kern="1200" baseline="0" dirty="0" smtClean="0">
                          <a:solidFill>
                            <a:schemeClr val="tx1"/>
                          </a:solidFill>
                          <a:latin typeface="Arial" pitchFamily="34" charset="0"/>
                          <a:ea typeface="ＭＳ Ｐゴシック"/>
                          <a:cs typeface="Arial" pitchFamily="34" charset="0"/>
                        </a:rPr>
                        <a:t> County Health Department designated staff as point of contact for all HIV+ donors from the Interstate Blood Bank, to expedite and streamline communications and reduce risk of HIV+ donors becoming loss to follow.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kern="1200" baseline="0" dirty="0" smtClean="0">
                        <a:solidFill>
                          <a:schemeClr val="tx1"/>
                        </a:solidFill>
                        <a:latin typeface="Arial" pitchFamily="34" charset="0"/>
                        <a:ea typeface="ＭＳ Ｐゴシック"/>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pitchFamily="34" charset="0"/>
                          <a:ea typeface="ＭＳ Ｐゴシック"/>
                          <a:cs typeface="Arial" pitchFamily="34" charset="0"/>
                        </a:rPr>
                        <a:t>SCO: </a:t>
                      </a:r>
                      <a:r>
                        <a:rPr lang="en-US" sz="1600" b="0" kern="1200" dirty="0" smtClean="0">
                          <a:solidFill>
                            <a:schemeClr val="tx1"/>
                          </a:solidFill>
                          <a:latin typeface="Arial" pitchFamily="34" charset="0"/>
                          <a:ea typeface="ＭＳ Ｐゴシック"/>
                          <a:cs typeface="Arial" pitchFamily="34" charset="0"/>
                        </a:rPr>
                        <a:t>Shelby</a:t>
                      </a:r>
                      <a:r>
                        <a:rPr lang="en-US" sz="1600" b="0" kern="1200" baseline="0" dirty="0" smtClean="0">
                          <a:solidFill>
                            <a:schemeClr val="tx1"/>
                          </a:solidFill>
                          <a:latin typeface="Arial" pitchFamily="34" charset="0"/>
                          <a:ea typeface="ＭＳ Ｐゴシック"/>
                          <a:cs typeface="Arial" pitchFamily="34" charset="0"/>
                        </a:rPr>
                        <a:t> County Health Department changed policy to begin accepting alternate identifiers from individuals seeking test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kern="1200" baseline="0" dirty="0" smtClean="0">
                        <a:solidFill>
                          <a:schemeClr val="tx1"/>
                        </a:solidFill>
                        <a:latin typeface="Arial" pitchFamily="34" charset="0"/>
                        <a:ea typeface="ＭＳ Ｐゴシック"/>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kern="1200" baseline="0" dirty="0" smtClean="0">
                        <a:solidFill>
                          <a:schemeClr val="tx1"/>
                        </a:solidFill>
                        <a:latin typeface="Arial" pitchFamily="34" charset="0"/>
                        <a:ea typeface="ＭＳ Ｐゴシック"/>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chemeClr val="tx1"/>
                          </a:solidFill>
                          <a:latin typeface="Arial" pitchFamily="34" charset="0"/>
                          <a:ea typeface="ＭＳ Ｐゴシック"/>
                          <a:cs typeface="Arial" pitchFamily="34" charset="0"/>
                        </a:rPr>
                        <a:t>SCO:</a:t>
                      </a:r>
                      <a:r>
                        <a:rPr lang="en-US" sz="1600" b="0" kern="1200" baseline="0" dirty="0" smtClean="0">
                          <a:solidFill>
                            <a:schemeClr val="tx1"/>
                          </a:solidFill>
                          <a:latin typeface="Arial" pitchFamily="34" charset="0"/>
                          <a:ea typeface="ＭＳ Ｐゴシック"/>
                          <a:cs typeface="Arial" pitchFamily="34" charset="0"/>
                        </a:rPr>
                        <a:t> </a:t>
                      </a:r>
                      <a:r>
                        <a:rPr lang="en-US" sz="1600" b="0" kern="1200" baseline="0" dirty="0" smtClean="0">
                          <a:solidFill>
                            <a:schemeClr val="tx2"/>
                          </a:solidFill>
                          <a:latin typeface="Arial" pitchFamily="34" charset="0"/>
                          <a:ea typeface="ＭＳ Ｐゴシック"/>
                          <a:cs typeface="Arial" pitchFamily="34" charset="0"/>
                        </a:rPr>
                        <a:t>By December 2015</a:t>
                      </a:r>
                      <a:r>
                        <a:rPr lang="en-US" sz="1600" b="0" kern="1200" baseline="0" dirty="0" smtClean="0">
                          <a:solidFill>
                            <a:schemeClr val="tx1"/>
                          </a:solidFill>
                          <a:latin typeface="Arial" pitchFamily="34" charset="0"/>
                          <a:ea typeface="ＭＳ Ｐゴシック"/>
                          <a:cs typeface="Arial" pitchFamily="34" charset="0"/>
                        </a:rPr>
                        <a:t>,</a:t>
                      </a:r>
                      <a:r>
                        <a:rPr lang="en-US" sz="1600" b="1" kern="1200" baseline="0" dirty="0" smtClean="0">
                          <a:solidFill>
                            <a:schemeClr val="tx2"/>
                          </a:solidFill>
                          <a:latin typeface="Arial" pitchFamily="34" charset="0"/>
                          <a:ea typeface="ＭＳ Ｐゴシック"/>
                          <a:cs typeface="Arial" pitchFamily="34" charset="0"/>
                        </a:rPr>
                        <a:t> </a:t>
                      </a:r>
                      <a:r>
                        <a:rPr lang="en-US" sz="1600" b="0" kern="1200" baseline="0" dirty="0" smtClean="0">
                          <a:solidFill>
                            <a:schemeClr val="tx1"/>
                          </a:solidFill>
                          <a:latin typeface="Arial" pitchFamily="34" charset="0"/>
                          <a:ea typeface="ＭＳ Ｐゴシック"/>
                          <a:cs typeface="Arial" pitchFamily="34" charset="0"/>
                        </a:rPr>
                        <a:t>the State of Florida will pass an amendment to public health statute 384.30 (chapter 384- sexually transmitted diseases) to include "minors access to counseling services" allowing at risk and/or HIV/STI infected minors to consent to outpatient counseling services without parental consent.</a:t>
                      </a:r>
                    </a:p>
                  </a:txBody>
                  <a:tcPr/>
                </a:tc>
              </a:tr>
            </a:tbl>
          </a:graphicData>
        </a:graphic>
      </p:graphicFrame>
      <p:sp>
        <p:nvSpPr>
          <p:cNvPr id="2" name="Rectangle 1"/>
          <p:cNvSpPr/>
          <p:nvPr/>
        </p:nvSpPr>
        <p:spPr>
          <a:xfrm>
            <a:off x="1371600" y="3581400"/>
            <a:ext cx="7772400" cy="1295400"/>
          </a:xfrm>
          <a:prstGeom prst="rect">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xmlns="" val="2906163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934200"/>
        </p:xfrm>
        <a:graphic>
          <a:graphicData uri="http://schemas.openxmlformats.org/drawingml/2006/table">
            <a:tbl>
              <a:tblPr firstRow="1" bandRow="1">
                <a:tableStyleId>{5C22544A-7EE6-4342-B048-85BDC9FD1C3A}</a:tableStyleId>
              </a:tblPr>
              <a:tblGrid>
                <a:gridCol w="1343025"/>
                <a:gridCol w="2895600"/>
                <a:gridCol w="4905375"/>
              </a:tblGrid>
              <a:tr h="1014437">
                <a:tc>
                  <a:txBody>
                    <a:bodyPr/>
                    <a:lstStyle/>
                    <a:p>
                      <a:r>
                        <a:rPr lang="en-US" sz="1900" dirty="0" smtClean="0">
                          <a:latin typeface="Arial" pitchFamily="34" charset="0"/>
                          <a:cs typeface="Arial" pitchFamily="34" charset="0"/>
                        </a:rPr>
                        <a:t>HIV Treatment Cascade</a:t>
                      </a:r>
                      <a:endParaRPr lang="en-US" sz="1900" dirty="0">
                        <a:latin typeface="Arial" pitchFamily="34" charset="0"/>
                        <a:cs typeface="Arial" pitchFamily="34" charset="0"/>
                      </a:endParaRPr>
                    </a:p>
                  </a:txBody>
                  <a:tcPr marT="45719" marB="45719"/>
                </a:tc>
                <a:tc>
                  <a:txBody>
                    <a:bodyPr/>
                    <a:lstStyle/>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Barriers Identified</a:t>
                      </a:r>
                      <a:endParaRPr lang="en-US" sz="1900" dirty="0">
                        <a:latin typeface="Arial" pitchFamily="34" charset="0"/>
                        <a:cs typeface="Arial" pitchFamily="34" charset="0"/>
                      </a:endParaRPr>
                    </a:p>
                  </a:txBody>
                  <a:tcPr marT="45719" marB="45719"/>
                </a:tc>
                <a:tc>
                  <a:txBody>
                    <a:bodyPr/>
                    <a:lstStyle/>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Structural</a:t>
                      </a:r>
                      <a:r>
                        <a:rPr lang="en-US" sz="1900" baseline="0" dirty="0" smtClean="0">
                          <a:latin typeface="Arial" pitchFamily="34" charset="0"/>
                          <a:cs typeface="Arial" pitchFamily="34" charset="0"/>
                        </a:rPr>
                        <a:t> Change Objective (SCO) Initiated</a:t>
                      </a:r>
                      <a:endParaRPr lang="en-US" sz="1900" dirty="0">
                        <a:latin typeface="Arial" pitchFamily="34" charset="0"/>
                        <a:cs typeface="Arial" pitchFamily="34" charset="0"/>
                      </a:endParaRPr>
                    </a:p>
                  </a:txBody>
                  <a:tcPr marT="45719" marB="45719"/>
                </a:tc>
              </a:tr>
              <a:tr h="5919763">
                <a:tc>
                  <a:txBody>
                    <a:bodyPr/>
                    <a:lstStyle/>
                    <a:p>
                      <a:r>
                        <a:rPr lang="en-US" sz="1800" b="1" dirty="0" smtClean="0">
                          <a:latin typeface="Arial" pitchFamily="34" charset="0"/>
                          <a:cs typeface="Arial" pitchFamily="34" charset="0"/>
                        </a:rPr>
                        <a:t>Linked to Care</a:t>
                      </a:r>
                    </a:p>
                    <a:p>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txBody>
                  <a:tcPr marT="45719" marB="45719">
                    <a:solidFill>
                      <a:schemeClr val="bg1">
                        <a:lumMod val="8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solidFill>
                          <a:latin typeface="Arial" pitchFamily="34" charset="0"/>
                          <a:ea typeface="ＭＳ Ｐゴシック"/>
                          <a:cs typeface="Arial" pitchFamily="34" charset="0"/>
                        </a:rPr>
                        <a:t>Barrier: </a:t>
                      </a:r>
                      <a:r>
                        <a:rPr lang="en-US" sz="1500" b="0" kern="1200" dirty="0" smtClean="0">
                          <a:solidFill>
                            <a:schemeClr val="tx1"/>
                          </a:solidFill>
                          <a:latin typeface="Arial" pitchFamily="34" charset="0"/>
                          <a:ea typeface="ＭＳ Ｐゴシック"/>
                          <a:cs typeface="Arial" pitchFamily="34" charset="0"/>
                        </a:rPr>
                        <a:t>Limited</a:t>
                      </a:r>
                      <a:r>
                        <a:rPr lang="en-US" sz="1500" b="0" kern="1200" baseline="0" dirty="0" smtClean="0">
                          <a:solidFill>
                            <a:schemeClr val="tx1"/>
                          </a:solidFill>
                          <a:latin typeface="Arial" pitchFamily="34" charset="0"/>
                          <a:ea typeface="ＭＳ Ｐゴシック"/>
                          <a:cs typeface="Arial" pitchFamily="34" charset="0"/>
                        </a:rPr>
                        <a:t> LTC data sharing procedures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500" b="0" i="1" kern="1200" baseline="0" dirty="0" smtClean="0">
                          <a:solidFill>
                            <a:schemeClr val="tx1"/>
                          </a:solidFill>
                          <a:latin typeface="Arial" pitchFamily="34" charset="0"/>
                          <a:ea typeface="ＭＳ Ｐゴシック"/>
                          <a:cs typeface="Arial" pitchFamily="34" charset="0"/>
                        </a:rPr>
                        <a:t>(Chicago)</a:t>
                      </a:r>
                      <a:endParaRPr lang="en-US" sz="1500" b="0" i="1" kern="1200" dirty="0" smtClean="0">
                        <a:solidFill>
                          <a:schemeClr val="tx1"/>
                        </a:solidFill>
                        <a:latin typeface="Arial" pitchFamily="34" charset="0"/>
                        <a:ea typeface="ＭＳ Ｐゴシック"/>
                        <a:cs typeface="Arial" pitchFamily="34" charset="0"/>
                      </a:endParaRPr>
                    </a:p>
                    <a:p>
                      <a:pPr marL="0" lvl="1" indent="0">
                        <a:buFont typeface="Arial" pitchFamily="34" charset="0"/>
                        <a:buNone/>
                      </a:pPr>
                      <a:endParaRPr lang="en-US" sz="1500" b="1" u="none" dirty="0" smtClean="0">
                        <a:solidFill>
                          <a:schemeClr val="tx1"/>
                        </a:solidFill>
                        <a:latin typeface="Arial" pitchFamily="34" charset="0"/>
                        <a:ea typeface="ＭＳ Ｐゴシック"/>
                        <a:cs typeface="Arial" pitchFamily="34" charset="0"/>
                      </a:endParaRPr>
                    </a:p>
                    <a:p>
                      <a:pPr marL="0" lvl="1" indent="0">
                        <a:buFont typeface="Arial" pitchFamily="34" charset="0"/>
                        <a:buNone/>
                      </a:pPr>
                      <a:r>
                        <a:rPr lang="en-US" sz="1500" b="1" dirty="0" smtClean="0">
                          <a:solidFill>
                            <a:schemeClr val="tx1"/>
                          </a:solidFill>
                          <a:latin typeface="Arial" pitchFamily="34" charset="0"/>
                          <a:ea typeface="ＭＳ Ｐゴシック"/>
                          <a:cs typeface="Arial" pitchFamily="34" charset="0"/>
                        </a:rPr>
                        <a:t>Barrier</a:t>
                      </a:r>
                      <a:r>
                        <a:rPr lang="en-US" sz="1500" dirty="0" smtClean="0">
                          <a:solidFill>
                            <a:schemeClr val="tx1"/>
                          </a:solidFill>
                          <a:latin typeface="Arial" pitchFamily="34" charset="0"/>
                          <a:ea typeface="ＭＳ Ｐゴシック"/>
                          <a:cs typeface="Arial" pitchFamily="34" charset="0"/>
                        </a:rPr>
                        <a:t>: Delay in establishing eligibility with LHD as</a:t>
                      </a:r>
                      <a:r>
                        <a:rPr lang="en-US" sz="1500" baseline="0" dirty="0" smtClean="0">
                          <a:solidFill>
                            <a:schemeClr val="tx1"/>
                          </a:solidFill>
                          <a:latin typeface="Arial" pitchFamily="34" charset="0"/>
                          <a:ea typeface="ＭＳ Ｐゴシック"/>
                          <a:cs typeface="Arial" pitchFamily="34" charset="0"/>
                        </a:rPr>
                        <a:t> the only entity qualified to verify </a:t>
                      </a:r>
                      <a:r>
                        <a:rPr lang="en-US" sz="1500" dirty="0" smtClean="0">
                          <a:solidFill>
                            <a:schemeClr val="tx1"/>
                          </a:solidFill>
                          <a:latin typeface="Arial" pitchFamily="34" charset="0"/>
                          <a:ea typeface="ＭＳ Ｐゴシック"/>
                          <a:cs typeface="Arial" pitchFamily="34" charset="0"/>
                        </a:rPr>
                        <a:t>Ryan White eligibility </a:t>
                      </a:r>
                      <a:r>
                        <a:rPr lang="en-US" sz="1500" i="1" dirty="0" smtClean="0">
                          <a:solidFill>
                            <a:schemeClr val="tx1"/>
                          </a:solidFill>
                          <a:latin typeface="Arial" pitchFamily="34" charset="0"/>
                          <a:ea typeface="ＭＳ Ｐゴシック"/>
                          <a:cs typeface="Arial" pitchFamily="34" charset="0"/>
                        </a:rPr>
                        <a:t>(Memphis)</a:t>
                      </a:r>
                    </a:p>
                    <a:p>
                      <a:pPr marL="0" lvl="1" indent="0">
                        <a:buFont typeface="Arial" pitchFamily="34" charset="0"/>
                        <a:buNone/>
                      </a:pPr>
                      <a:endParaRPr lang="en-US" sz="1500" i="1"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b="1" dirty="0" smtClean="0">
                          <a:solidFill>
                            <a:schemeClr val="tx1"/>
                          </a:solidFill>
                          <a:latin typeface="Arial" pitchFamily="34" charset="0"/>
                          <a:ea typeface="ＭＳ Ｐゴシック"/>
                          <a:cs typeface="Arial" pitchFamily="34" charset="0"/>
                        </a:rPr>
                        <a:t>Barrier</a:t>
                      </a:r>
                      <a:r>
                        <a:rPr lang="en-US" sz="1500" dirty="0" smtClean="0">
                          <a:solidFill>
                            <a:schemeClr val="tx1"/>
                          </a:solidFill>
                          <a:latin typeface="Arial" pitchFamily="34" charset="0"/>
                          <a:ea typeface="ＭＳ Ｐゴシック"/>
                          <a:cs typeface="Arial" pitchFamily="34" charset="0"/>
                        </a:rPr>
                        <a:t>: Ryan White requirement of proof of income eligibility from minors prohibited youth LTC </a:t>
                      </a:r>
                      <a:r>
                        <a:rPr lang="en-US" sz="1500" i="1" dirty="0" smtClean="0">
                          <a:solidFill>
                            <a:schemeClr val="tx1"/>
                          </a:solidFill>
                          <a:latin typeface="Arial" pitchFamily="34" charset="0"/>
                          <a:ea typeface="ＭＳ Ｐゴシック"/>
                          <a:cs typeface="Arial" pitchFamily="34" charset="0"/>
                        </a:rPr>
                        <a:t>(Miami) </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500" b="1" i="1"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500" b="1" i="1"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b="0" i="1" dirty="0" smtClean="0">
                          <a:solidFill>
                            <a:schemeClr val="tx2"/>
                          </a:solidFill>
                          <a:latin typeface="Arial" pitchFamily="34" charset="0"/>
                          <a:ea typeface="ＭＳ Ｐゴシック"/>
                          <a:cs typeface="Arial" pitchFamily="34" charset="0"/>
                        </a:rPr>
                        <a:t>The Tampa site adopted the Miami SCO and expanded to</a:t>
                      </a:r>
                      <a:r>
                        <a:rPr lang="en-US" sz="1500" b="0" i="1" baseline="0" dirty="0" smtClean="0">
                          <a:solidFill>
                            <a:schemeClr val="tx2"/>
                          </a:solidFill>
                          <a:latin typeface="Arial" pitchFamily="34" charset="0"/>
                          <a:ea typeface="ＭＳ Ｐゴシック"/>
                          <a:cs typeface="Arial" pitchFamily="34" charset="0"/>
                        </a:rPr>
                        <a:t> 7 other counties. </a:t>
                      </a:r>
                      <a:endParaRPr lang="en-US" sz="1500" b="0" i="1" dirty="0" smtClean="0">
                        <a:solidFill>
                          <a:schemeClr val="tx2"/>
                        </a:solidFill>
                        <a:latin typeface="Arial" pitchFamily="34" charset="0"/>
                        <a:ea typeface="ＭＳ Ｐゴシック"/>
                        <a:cs typeface="Arial" pitchFamily="34" charset="0"/>
                      </a:endParaRPr>
                    </a:p>
                    <a:p>
                      <a:pPr marL="0" lvl="1" indent="0">
                        <a:buFont typeface="Arial" pitchFamily="34" charset="0"/>
                        <a:buNone/>
                      </a:pPr>
                      <a:endParaRPr lang="en-US" sz="1500" i="1"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500" b="1" i="0"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500" b="1" i="0"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500" b="1" i="0"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b="1" i="0" dirty="0" smtClean="0">
                          <a:solidFill>
                            <a:schemeClr val="tx1"/>
                          </a:solidFill>
                          <a:latin typeface="Arial" pitchFamily="34" charset="0"/>
                          <a:ea typeface="ＭＳ Ｐゴシック"/>
                          <a:cs typeface="Arial" pitchFamily="34" charset="0"/>
                        </a:rPr>
                        <a:t>Barrier:</a:t>
                      </a:r>
                      <a:r>
                        <a:rPr lang="en-US" sz="1500" i="1" baseline="0" dirty="0" smtClean="0">
                          <a:solidFill>
                            <a:schemeClr val="tx1"/>
                          </a:solidFill>
                          <a:latin typeface="Arial" pitchFamily="34" charset="0"/>
                          <a:ea typeface="ＭＳ Ｐゴシック"/>
                          <a:cs typeface="Arial" pitchFamily="34" charset="0"/>
                        </a:rPr>
                        <a:t> </a:t>
                      </a:r>
                      <a:r>
                        <a:rPr lang="en-US" sz="1500" i="0" baseline="0" dirty="0" smtClean="0">
                          <a:solidFill>
                            <a:schemeClr val="tx1"/>
                          </a:solidFill>
                          <a:latin typeface="Arial" pitchFamily="34" charset="0"/>
                          <a:ea typeface="ＭＳ Ｐゴシック"/>
                          <a:cs typeface="Arial" pitchFamily="34" charset="0"/>
                        </a:rPr>
                        <a:t>Lack of standardized procedures to ensure HIV+ youth linkage to care</a:t>
                      </a:r>
                      <a:r>
                        <a:rPr lang="en-US" sz="1500" i="1" baseline="0" dirty="0" smtClean="0">
                          <a:solidFill>
                            <a:schemeClr val="tx1"/>
                          </a:solidFill>
                          <a:latin typeface="Arial" pitchFamily="34" charset="0"/>
                          <a:ea typeface="ＭＳ Ｐゴシック"/>
                          <a:cs typeface="Arial" pitchFamily="34" charset="0"/>
                        </a:rPr>
                        <a:t>(DC)</a:t>
                      </a:r>
                      <a:endParaRPr lang="en-US" sz="1500" i="1" dirty="0" smtClean="0">
                        <a:solidFill>
                          <a:schemeClr val="tx1"/>
                        </a:solidFill>
                        <a:latin typeface="Arial" pitchFamily="34" charset="0"/>
                        <a:ea typeface="ＭＳ Ｐゴシック"/>
                        <a:cs typeface="Arial" pitchFamily="34" charset="0"/>
                      </a:endParaRPr>
                    </a:p>
                  </a:txBody>
                  <a:tcPr marT="45719" marB="45719">
                    <a:solidFill>
                      <a:schemeClr val="bg1">
                        <a:lumMod val="85000"/>
                      </a:schemeClr>
                    </a:solidFill>
                  </a:tcPr>
                </a:tc>
                <a:tc>
                  <a:txBody>
                    <a:bodyPr/>
                    <a:lstStyle/>
                    <a:p>
                      <a:pPr lvl="0"/>
                      <a:r>
                        <a:rPr lang="en-US" sz="1500" b="1" kern="1200" baseline="0" dirty="0" smtClean="0">
                          <a:solidFill>
                            <a:schemeClr val="tx1"/>
                          </a:solidFill>
                          <a:latin typeface="Arial" pitchFamily="34" charset="0"/>
                          <a:ea typeface="ＭＳ Ｐゴシック"/>
                          <a:cs typeface="Arial" pitchFamily="34" charset="0"/>
                        </a:rPr>
                        <a:t>SCO</a:t>
                      </a:r>
                      <a:r>
                        <a:rPr lang="en-US" sz="1500" b="0" kern="1200" baseline="0" dirty="0" smtClean="0">
                          <a:solidFill>
                            <a:schemeClr val="tx1"/>
                          </a:solidFill>
                          <a:latin typeface="Arial" pitchFamily="34" charset="0"/>
                          <a:ea typeface="ＭＳ Ｐゴシック"/>
                          <a:cs typeface="Arial" pitchFamily="34" charset="0"/>
                        </a:rPr>
                        <a:t>:</a:t>
                      </a:r>
                      <a:r>
                        <a:rPr lang="en-US" sz="1500" b="0" kern="1200" baseline="0" dirty="0" smtClean="0">
                          <a:solidFill>
                            <a:schemeClr val="tx2"/>
                          </a:solidFill>
                          <a:latin typeface="Arial" pitchFamily="34" charset="0"/>
                          <a:ea typeface="ＭＳ Ｐゴシック"/>
                          <a:cs typeface="Arial" pitchFamily="34" charset="0"/>
                        </a:rPr>
                        <a:t> By June 2015 </a:t>
                      </a:r>
                      <a:r>
                        <a:rPr lang="en-US" sz="1500" b="0" kern="1200" baseline="0" dirty="0" smtClean="0">
                          <a:solidFill>
                            <a:schemeClr val="tx1"/>
                          </a:solidFill>
                          <a:latin typeface="Arial" pitchFamily="34" charset="0"/>
                          <a:ea typeface="ＭＳ Ｐゴシック"/>
                          <a:cs typeface="Arial" pitchFamily="34" charset="0"/>
                        </a:rPr>
                        <a:t>the Chicago Department of Public Health created a Linkage to Care Specific Database for youth 13-24 to ensure continuity of care</a:t>
                      </a:r>
                    </a:p>
                    <a:p>
                      <a:pPr lvl="0"/>
                      <a:endParaRPr lang="en-US" sz="1500" b="0" kern="1200" baseline="0" dirty="0" smtClean="0">
                        <a:solidFill>
                          <a:schemeClr val="tx1"/>
                        </a:solidFill>
                        <a:latin typeface="Arial" pitchFamily="34" charset="0"/>
                        <a:ea typeface="ＭＳ Ｐゴシック"/>
                        <a:cs typeface="Arial" pitchFamily="34" charset="0"/>
                      </a:endParaRPr>
                    </a:p>
                    <a:p>
                      <a:pPr lvl="0"/>
                      <a:r>
                        <a:rPr lang="en-US" sz="1500" b="1" dirty="0" smtClean="0">
                          <a:solidFill>
                            <a:schemeClr val="tx1"/>
                          </a:solidFill>
                          <a:latin typeface="Arial" pitchFamily="34" charset="0"/>
                          <a:ea typeface="ＭＳ Ｐゴシック"/>
                          <a:cs typeface="Arial" pitchFamily="34" charset="0"/>
                        </a:rPr>
                        <a:t>SCO</a:t>
                      </a:r>
                      <a:r>
                        <a:rPr lang="en-US" sz="1500" dirty="0" smtClean="0">
                          <a:solidFill>
                            <a:schemeClr val="tx1"/>
                          </a:solidFill>
                          <a:latin typeface="Arial" pitchFamily="34" charset="0"/>
                          <a:ea typeface="ＭＳ Ｐゴシック"/>
                          <a:cs typeface="Arial" pitchFamily="34" charset="0"/>
                        </a:rPr>
                        <a:t>: Shelby County Health Department modified</a:t>
                      </a:r>
                      <a:r>
                        <a:rPr lang="en-US" sz="1500" baseline="0" dirty="0" smtClean="0">
                          <a:solidFill>
                            <a:schemeClr val="tx1"/>
                          </a:solidFill>
                          <a:latin typeface="Arial" pitchFamily="34" charset="0"/>
                          <a:ea typeface="ＭＳ Ｐゴシック"/>
                          <a:cs typeface="Arial" pitchFamily="34" charset="0"/>
                        </a:rPr>
                        <a:t> policy to allow other youth service providers to be responsible for verification of Ryan White eligibility.</a:t>
                      </a:r>
                      <a:endParaRPr lang="en-US" sz="1500" dirty="0" smtClean="0">
                        <a:solidFill>
                          <a:schemeClr val="tx1"/>
                        </a:solidFill>
                        <a:latin typeface="Arial" pitchFamily="34" charset="0"/>
                        <a:ea typeface="ＭＳ Ｐゴシック"/>
                        <a:cs typeface="Arial" pitchFamily="34" charset="0"/>
                      </a:endParaRPr>
                    </a:p>
                    <a:p>
                      <a:pPr lvl="0"/>
                      <a:endParaRPr lang="en-US" sz="1500" dirty="0" smtClean="0">
                        <a:solidFill>
                          <a:schemeClr val="tx1"/>
                        </a:solidFill>
                        <a:latin typeface="Arial" pitchFamily="34" charset="0"/>
                        <a:ea typeface="ＭＳ Ｐゴシック"/>
                        <a:cs typeface="Arial" pitchFamily="34" charset="0"/>
                      </a:endParaRPr>
                    </a:p>
                    <a:p>
                      <a:pPr lvl="0"/>
                      <a:endParaRPr lang="en-US" sz="1500" b="1" dirty="0" smtClean="0">
                        <a:solidFill>
                          <a:schemeClr val="tx1"/>
                        </a:solidFill>
                        <a:latin typeface="Arial" pitchFamily="34" charset="0"/>
                        <a:ea typeface="ＭＳ Ｐゴシック"/>
                        <a:cs typeface="Arial" pitchFamily="34" charset="0"/>
                      </a:endParaRPr>
                    </a:p>
                    <a:p>
                      <a:pPr lvl="0"/>
                      <a:r>
                        <a:rPr lang="en-US" sz="1500" b="1" dirty="0" smtClean="0">
                          <a:solidFill>
                            <a:schemeClr val="tx1"/>
                          </a:solidFill>
                          <a:latin typeface="Arial" pitchFamily="34" charset="0"/>
                          <a:ea typeface="ＭＳ Ｐゴシック"/>
                          <a:cs typeface="Arial" pitchFamily="34" charset="0"/>
                        </a:rPr>
                        <a:t>SCO:</a:t>
                      </a:r>
                      <a:r>
                        <a:rPr lang="en-US" sz="1500" b="0" baseline="0" dirty="0" smtClean="0">
                          <a:solidFill>
                            <a:schemeClr val="tx1"/>
                          </a:solidFill>
                          <a:latin typeface="Arial" pitchFamily="34" charset="0"/>
                          <a:ea typeface="ＭＳ Ｐゴシック"/>
                          <a:cs typeface="Arial" pitchFamily="34" charset="0"/>
                        </a:rPr>
                        <a:t> Miami-Dade County Office of Management and Budget Grants Coordination changed practice and began using a statement of no income document for HIV+ up to age 25, to access case management and medical care services under the Ryan White Program. </a:t>
                      </a:r>
                      <a:endParaRPr lang="en-US" sz="1500" b="0" dirty="0" smtClean="0">
                        <a:solidFill>
                          <a:schemeClr val="tx1"/>
                        </a:solidFill>
                        <a:latin typeface="Arial" pitchFamily="34" charset="0"/>
                        <a:ea typeface="ＭＳ Ｐゴシック"/>
                        <a:cs typeface="Arial" pitchFamily="34" charset="0"/>
                      </a:endParaRPr>
                    </a:p>
                    <a:p>
                      <a:pPr lvl="0"/>
                      <a:endParaRPr lang="en-US" sz="1500" b="1" dirty="0" smtClean="0">
                        <a:solidFill>
                          <a:schemeClr val="tx1"/>
                        </a:solidFill>
                        <a:latin typeface="Arial" pitchFamily="34" charset="0"/>
                        <a:ea typeface="ＭＳ Ｐゴシック"/>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Arial" pitchFamily="34" charset="0"/>
                          <a:ea typeface="ＭＳ Ｐゴシック"/>
                          <a:cs typeface="Arial" pitchFamily="34" charset="0"/>
                        </a:rPr>
                        <a:t>SCO</a:t>
                      </a:r>
                      <a:r>
                        <a:rPr lang="en-US" sz="1500" dirty="0" smtClean="0">
                          <a:solidFill>
                            <a:schemeClr val="tx1"/>
                          </a:solidFill>
                          <a:latin typeface="Arial" pitchFamily="34" charset="0"/>
                          <a:ea typeface="ＭＳ Ｐゴシック"/>
                          <a:cs typeface="Arial" pitchFamily="34" charset="0"/>
                        </a:rPr>
                        <a:t>: Hillsborough County Health &amp; Human Services Ryan White Administration amended Service Delivery Guidelines to exempt HIV+ minors (12-17) and young adults (18-26) from providing income eligibility</a:t>
                      </a:r>
                      <a:r>
                        <a:rPr lang="en-US" sz="1500" i="1" dirty="0" smtClean="0">
                          <a:solidFill>
                            <a:schemeClr val="tx2"/>
                          </a:solidFill>
                          <a:latin typeface="Arial" pitchFamily="34" charset="0"/>
                          <a:ea typeface="ＭＳ Ｐゴシック"/>
                          <a:cs typeface="Arial" pitchFamily="34" charset="0"/>
                        </a:rPr>
                        <a:t>(change adopted in </a:t>
                      </a:r>
                      <a:r>
                        <a:rPr lang="en-US" sz="1600" i="1" dirty="0" smtClean="0">
                          <a:solidFill>
                            <a:schemeClr val="tx2"/>
                          </a:solidFill>
                        </a:rPr>
                        <a:t>Hernando, Pasco, Pinellas, Manatee, Polk, Hardee, and Highlands Counties</a:t>
                      </a:r>
                      <a:r>
                        <a:rPr lang="en-US" sz="1500" i="1" dirty="0" smtClean="0">
                          <a:solidFill>
                            <a:schemeClr val="tx2"/>
                          </a:solidFill>
                          <a:latin typeface="Arial" pitchFamily="34" charset="0"/>
                          <a:ea typeface="ＭＳ Ｐゴシック"/>
                          <a:cs typeface="Arial" pitchFamily="34" charset="0"/>
                        </a:rPr>
                        <a:t>)</a:t>
                      </a:r>
                    </a:p>
                    <a:p>
                      <a:pPr lvl="0"/>
                      <a:endParaRPr lang="en-US" sz="1500" b="1" dirty="0" smtClean="0">
                        <a:solidFill>
                          <a:schemeClr val="tx1"/>
                        </a:solidFill>
                        <a:latin typeface="Arial" pitchFamily="34" charset="0"/>
                        <a:ea typeface="ＭＳ Ｐゴシック"/>
                        <a:cs typeface="Arial" pitchFamily="34" charset="0"/>
                      </a:endParaRPr>
                    </a:p>
                    <a:p>
                      <a:pPr lvl="0"/>
                      <a:r>
                        <a:rPr lang="en-US" sz="1500" b="1" dirty="0" smtClean="0">
                          <a:solidFill>
                            <a:schemeClr val="tx1"/>
                          </a:solidFill>
                          <a:latin typeface="Arial" pitchFamily="34" charset="0"/>
                          <a:ea typeface="ＭＳ Ｐゴシック"/>
                          <a:cs typeface="Arial" pitchFamily="34" charset="0"/>
                        </a:rPr>
                        <a:t>SCO:</a:t>
                      </a:r>
                      <a:r>
                        <a:rPr lang="en-US" sz="1500" dirty="0" smtClean="0">
                          <a:solidFill>
                            <a:schemeClr val="tx1"/>
                          </a:solidFill>
                          <a:latin typeface="Arial" pitchFamily="34" charset="0"/>
                          <a:ea typeface="ＭＳ Ｐゴシック"/>
                          <a:cs typeface="Arial" pitchFamily="34" charset="0"/>
                        </a:rPr>
                        <a:t> </a:t>
                      </a:r>
                      <a:r>
                        <a:rPr lang="en-US" sz="1500" b="0" dirty="0" smtClean="0">
                          <a:solidFill>
                            <a:schemeClr val="tx2"/>
                          </a:solidFill>
                          <a:latin typeface="Arial" pitchFamily="34" charset="0"/>
                          <a:ea typeface="ＭＳ Ｐゴシック"/>
                          <a:cs typeface="Arial" pitchFamily="34" charset="0"/>
                        </a:rPr>
                        <a:t>By June 2014</a:t>
                      </a:r>
                      <a:r>
                        <a:rPr lang="en-US" sz="1500" b="0" dirty="0" smtClean="0">
                          <a:solidFill>
                            <a:schemeClr val="tx1"/>
                          </a:solidFill>
                          <a:latin typeface="Arial" pitchFamily="34" charset="0"/>
                          <a:ea typeface="ＭＳ Ｐゴシック"/>
                          <a:cs typeface="Arial" pitchFamily="34" charset="0"/>
                        </a:rPr>
                        <a:t>,</a:t>
                      </a:r>
                      <a:r>
                        <a:rPr lang="en-US" sz="1500" baseline="0" dirty="0" smtClean="0">
                          <a:solidFill>
                            <a:schemeClr val="tx1"/>
                          </a:solidFill>
                          <a:latin typeface="Arial" pitchFamily="34" charset="0"/>
                          <a:ea typeface="ＭＳ Ｐゴシック"/>
                          <a:cs typeface="Arial" pitchFamily="34" charset="0"/>
                        </a:rPr>
                        <a:t> the </a:t>
                      </a:r>
                      <a:r>
                        <a:rPr lang="en-US" sz="1500" dirty="0" smtClean="0">
                          <a:solidFill>
                            <a:schemeClr val="tx1"/>
                          </a:solidFill>
                          <a:latin typeface="Arial" pitchFamily="34" charset="0"/>
                          <a:ea typeface="ＭＳ Ｐゴシック"/>
                          <a:cs typeface="Arial" pitchFamily="34" charset="0"/>
                        </a:rPr>
                        <a:t>DC Department of Health will establish protocol for CBOs and community health centers around linking HIV+ youth to care.</a:t>
                      </a:r>
                    </a:p>
                  </a:txBody>
                  <a:tcPr marT="45719" marB="45719">
                    <a:solidFill>
                      <a:schemeClr val="bg1">
                        <a:lumMod val="85000"/>
                      </a:schemeClr>
                    </a:solidFill>
                  </a:tcPr>
                </a:tc>
              </a:tr>
            </a:tbl>
          </a:graphicData>
        </a:graphic>
      </p:graphicFrame>
      <p:sp>
        <p:nvSpPr>
          <p:cNvPr id="2" name="Rectangle 1"/>
          <p:cNvSpPr/>
          <p:nvPr/>
        </p:nvSpPr>
        <p:spPr>
          <a:xfrm>
            <a:off x="1295400" y="3048000"/>
            <a:ext cx="7848600" cy="2895600"/>
          </a:xfrm>
          <a:prstGeom prst="rect">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xmlns="" val="2575314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3338" y="0"/>
          <a:ext cx="9172575" cy="6858000"/>
        </p:xfrm>
        <a:graphic>
          <a:graphicData uri="http://schemas.openxmlformats.org/drawingml/2006/table">
            <a:tbl>
              <a:tblPr firstRow="1" bandRow="1">
                <a:tableStyleId>{5C22544A-7EE6-4342-B048-85BDC9FD1C3A}</a:tableStyleId>
              </a:tblPr>
              <a:tblGrid>
                <a:gridCol w="1499796"/>
                <a:gridCol w="2675334"/>
                <a:gridCol w="4997445"/>
              </a:tblGrid>
              <a:tr h="1002469">
                <a:tc>
                  <a:txBody>
                    <a:bodyPr/>
                    <a:lstStyle/>
                    <a:p>
                      <a:r>
                        <a:rPr lang="en-US" sz="1900" dirty="0" smtClean="0">
                          <a:latin typeface="Arial" pitchFamily="34" charset="0"/>
                          <a:cs typeface="Arial" pitchFamily="34" charset="0"/>
                        </a:rPr>
                        <a:t>HIV Treatment Cascade</a:t>
                      </a:r>
                      <a:endParaRPr lang="en-US" sz="1900" dirty="0">
                        <a:latin typeface="Arial" pitchFamily="34" charset="0"/>
                        <a:cs typeface="Arial" pitchFamily="34" charset="0"/>
                      </a:endParaRPr>
                    </a:p>
                  </a:txBody>
                  <a:tcPr marT="45733" marB="45733"/>
                </a:tc>
                <a:tc>
                  <a:txBody>
                    <a:bodyPr/>
                    <a:lstStyle/>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Barriers Identified</a:t>
                      </a:r>
                      <a:endParaRPr lang="en-US" sz="1900" dirty="0">
                        <a:latin typeface="Arial" pitchFamily="34" charset="0"/>
                        <a:cs typeface="Arial" pitchFamily="34" charset="0"/>
                      </a:endParaRPr>
                    </a:p>
                  </a:txBody>
                  <a:tcPr marT="45733" marB="45733"/>
                </a:tc>
                <a:tc>
                  <a:txBody>
                    <a:bodyPr/>
                    <a:lstStyle/>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Structural</a:t>
                      </a:r>
                      <a:r>
                        <a:rPr lang="en-US" sz="1900" baseline="0" dirty="0" smtClean="0">
                          <a:latin typeface="Arial" pitchFamily="34" charset="0"/>
                          <a:cs typeface="Arial" pitchFamily="34" charset="0"/>
                        </a:rPr>
                        <a:t> Change Objective (SCO) Initiated</a:t>
                      </a:r>
                      <a:endParaRPr lang="en-US" sz="1900" dirty="0">
                        <a:latin typeface="Arial" pitchFamily="34" charset="0"/>
                        <a:cs typeface="Arial" pitchFamily="34" charset="0"/>
                      </a:endParaRPr>
                    </a:p>
                  </a:txBody>
                  <a:tcPr marT="45733" marB="45733"/>
                </a:tc>
              </a:tr>
              <a:tr h="1702532">
                <a:tc>
                  <a:txBody>
                    <a:bodyPr/>
                    <a:lstStyle/>
                    <a:p>
                      <a:r>
                        <a:rPr lang="en-US" sz="1500" b="1" i="0" dirty="0" smtClean="0">
                          <a:latin typeface="Arial" pitchFamily="34" charset="0"/>
                          <a:cs typeface="Arial" pitchFamily="34" charset="0"/>
                        </a:rPr>
                        <a:t>Linked</a:t>
                      </a:r>
                      <a:r>
                        <a:rPr lang="en-US" sz="1500" b="1" i="0" baseline="0" dirty="0" smtClean="0">
                          <a:latin typeface="Arial" pitchFamily="34" charset="0"/>
                          <a:cs typeface="Arial" pitchFamily="34" charset="0"/>
                        </a:rPr>
                        <a:t> to Care</a:t>
                      </a:r>
                      <a:endParaRPr lang="en-US" sz="1500" b="1" i="0" dirty="0" smtClean="0">
                        <a:latin typeface="Arial" pitchFamily="34" charset="0"/>
                        <a:cs typeface="Arial" pitchFamily="34" charset="0"/>
                      </a:endParaRPr>
                    </a:p>
                  </a:txBody>
                  <a:tcPr marT="45733" marB="45733"/>
                </a:tc>
                <a:tc>
                  <a:txBody>
                    <a:bodyPr/>
                    <a:lstStyle/>
                    <a:p>
                      <a:pPr marL="0" lvl="1" indent="0">
                        <a:buFont typeface="Arial" pitchFamily="34" charset="0"/>
                        <a:buNone/>
                      </a:pPr>
                      <a:r>
                        <a:rPr lang="en-US" sz="1500" b="1" i="0" dirty="0" smtClean="0">
                          <a:solidFill>
                            <a:schemeClr val="tx1"/>
                          </a:solidFill>
                          <a:latin typeface="Arial" pitchFamily="34" charset="0"/>
                          <a:ea typeface="ＭＳ Ｐゴシック"/>
                          <a:cs typeface="Arial" pitchFamily="34" charset="0"/>
                        </a:rPr>
                        <a:t>Barrier: :</a:t>
                      </a:r>
                      <a:r>
                        <a:rPr lang="en-US" sz="1500" i="1" baseline="0" dirty="0" smtClean="0">
                          <a:solidFill>
                            <a:schemeClr val="tx1"/>
                          </a:solidFill>
                          <a:latin typeface="Arial" pitchFamily="34" charset="0"/>
                          <a:ea typeface="ＭＳ Ｐゴシック"/>
                          <a:cs typeface="Arial" pitchFamily="34" charset="0"/>
                        </a:rPr>
                        <a:t> </a:t>
                      </a:r>
                      <a:r>
                        <a:rPr lang="en-US" sz="1500" i="0" baseline="0" dirty="0" smtClean="0">
                          <a:solidFill>
                            <a:schemeClr val="tx1"/>
                          </a:solidFill>
                          <a:latin typeface="Arial" pitchFamily="34" charset="0"/>
                          <a:ea typeface="ＭＳ Ｐゴシック"/>
                          <a:cs typeface="Arial" pitchFamily="34" charset="0"/>
                        </a:rPr>
                        <a:t>Lack of formalized procedures to insure HIV+ youth are linked to care </a:t>
                      </a:r>
                      <a:r>
                        <a:rPr lang="en-US" sz="1500" b="0" i="1" dirty="0" smtClean="0">
                          <a:solidFill>
                            <a:schemeClr val="tx1"/>
                          </a:solidFill>
                          <a:latin typeface="Arial" pitchFamily="34" charset="0"/>
                          <a:ea typeface="ＭＳ Ｐゴシック"/>
                          <a:cs typeface="Arial" pitchFamily="34" charset="0"/>
                        </a:rPr>
                        <a:t>(Miami)</a:t>
                      </a:r>
                    </a:p>
                    <a:p>
                      <a:pPr marL="0" lvl="1" indent="0">
                        <a:buFont typeface="Arial" pitchFamily="34" charset="0"/>
                        <a:buNone/>
                      </a:pPr>
                      <a:endParaRPr lang="en-US" sz="1500" b="0" i="1" dirty="0" smtClean="0">
                        <a:solidFill>
                          <a:schemeClr val="tx1"/>
                        </a:solidFill>
                        <a:latin typeface="Arial" pitchFamily="34" charset="0"/>
                        <a:ea typeface="ＭＳ Ｐゴシック"/>
                        <a:cs typeface="Arial" pitchFamily="34" charset="0"/>
                      </a:endParaRPr>
                    </a:p>
                  </a:txBody>
                  <a:tcPr marT="45733" marB="45733"/>
                </a:tc>
                <a:tc>
                  <a: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500" b="1" dirty="0" smtClean="0">
                          <a:solidFill>
                            <a:schemeClr val="tx1"/>
                          </a:solidFill>
                          <a:latin typeface="Arial" pitchFamily="34" charset="0"/>
                          <a:ea typeface="ＭＳ Ｐゴシック"/>
                          <a:cs typeface="Arial" pitchFamily="34" charset="0"/>
                        </a:rPr>
                        <a:t>SCO: </a:t>
                      </a:r>
                      <a:r>
                        <a:rPr lang="en-US" sz="1500" kern="1200" dirty="0" smtClean="0">
                          <a:solidFill>
                            <a:schemeClr val="tx1"/>
                          </a:solidFill>
                          <a:effectLst/>
                          <a:latin typeface="+mn-lt"/>
                          <a:ea typeface="ＭＳ Ｐゴシック" pitchFamily="-106" charset="-128"/>
                          <a:cs typeface="ＭＳ Ｐゴシック"/>
                        </a:rPr>
                        <a:t>Miami-Dade County Public Health Department, Office of HIV/AIDS, amended their memorandum of agreement (MOA) with DOH's HIV counseling and testing sites/agencies to include language requiring linkage to care and treatment services to HIV positive clients as part of their service delivery. </a:t>
                      </a:r>
                    </a:p>
                  </a:txBody>
                  <a:tcPr marT="45733" marB="45733"/>
                </a:tc>
              </a:tr>
              <a:tr h="4152999">
                <a:tc>
                  <a:txBody>
                    <a:bodyPr/>
                    <a:lstStyle/>
                    <a:p>
                      <a:r>
                        <a:rPr lang="en-US" sz="1500" b="1" i="0" dirty="0" smtClean="0">
                          <a:latin typeface="Arial" pitchFamily="34" charset="0"/>
                          <a:cs typeface="Arial" pitchFamily="34" charset="0"/>
                        </a:rPr>
                        <a:t>Engaged/ Retained in Care</a:t>
                      </a:r>
                    </a:p>
                  </a:txBody>
                  <a:tcPr marT="45733" marB="45733"/>
                </a:tc>
                <a:tc>
                  <a:txBody>
                    <a:bodyPr/>
                    <a:lstStyle/>
                    <a:p>
                      <a:pPr marL="0" lvl="1" indent="0">
                        <a:buFont typeface="Arial" pitchFamily="34" charset="0"/>
                        <a:buNone/>
                      </a:pPr>
                      <a:r>
                        <a:rPr lang="en-US" sz="1500" b="1" i="0" dirty="0" smtClean="0">
                          <a:solidFill>
                            <a:schemeClr val="tx1"/>
                          </a:solidFill>
                          <a:latin typeface="Arial" pitchFamily="34" charset="0"/>
                          <a:ea typeface="ＭＳ Ｐゴシック"/>
                          <a:cs typeface="Arial" pitchFamily="34" charset="0"/>
                        </a:rPr>
                        <a:t>Barrier: </a:t>
                      </a:r>
                      <a:r>
                        <a:rPr lang="en-US" sz="1500" b="0" i="0" dirty="0" smtClean="0">
                          <a:solidFill>
                            <a:schemeClr val="tx1"/>
                          </a:solidFill>
                          <a:latin typeface="Arial" pitchFamily="34" charset="0"/>
                          <a:ea typeface="ＭＳ Ｐゴシック"/>
                          <a:cs typeface="Arial" pitchFamily="34" charset="0"/>
                        </a:rPr>
                        <a:t>Limited access to long term health care </a:t>
                      </a:r>
                      <a:r>
                        <a:rPr lang="en-US" sz="1500" b="0" i="1" dirty="0" smtClean="0">
                          <a:solidFill>
                            <a:schemeClr val="tx1"/>
                          </a:solidFill>
                          <a:latin typeface="Arial" pitchFamily="34" charset="0"/>
                          <a:ea typeface="ＭＳ Ｐゴシック"/>
                          <a:cs typeface="Arial" pitchFamily="34" charset="0"/>
                        </a:rPr>
                        <a:t>(Los</a:t>
                      </a:r>
                      <a:r>
                        <a:rPr lang="en-US" sz="1500" b="0" i="1" baseline="0" dirty="0" smtClean="0">
                          <a:solidFill>
                            <a:schemeClr val="tx1"/>
                          </a:solidFill>
                          <a:latin typeface="Arial" pitchFamily="34" charset="0"/>
                          <a:ea typeface="ＭＳ Ｐゴシック"/>
                          <a:cs typeface="Arial" pitchFamily="34" charset="0"/>
                        </a:rPr>
                        <a:t> Angeles</a:t>
                      </a:r>
                      <a:r>
                        <a:rPr lang="en-US" sz="1500" b="0" i="1" dirty="0" smtClean="0">
                          <a:solidFill>
                            <a:schemeClr val="tx1"/>
                          </a:solidFill>
                          <a:latin typeface="Arial" pitchFamily="34" charset="0"/>
                          <a:ea typeface="ＭＳ Ｐゴシック"/>
                          <a:cs typeface="Arial" pitchFamily="34" charset="0"/>
                        </a:rPr>
                        <a:t>)</a:t>
                      </a:r>
                    </a:p>
                    <a:p>
                      <a:pPr marL="0" lvl="1" indent="0">
                        <a:buFont typeface="Arial" pitchFamily="34" charset="0"/>
                        <a:buNone/>
                      </a:pPr>
                      <a:endParaRPr lang="en-US" sz="1500" b="0" i="1" dirty="0" smtClean="0">
                        <a:solidFill>
                          <a:schemeClr val="tx1"/>
                        </a:solidFill>
                        <a:latin typeface="Arial" pitchFamily="34" charset="0"/>
                        <a:ea typeface="ＭＳ Ｐゴシック"/>
                        <a:cs typeface="Arial" pitchFamily="34" charset="0"/>
                      </a:endParaRPr>
                    </a:p>
                    <a:p>
                      <a:pPr marL="0" lvl="1" indent="0">
                        <a:buFont typeface="Arial" pitchFamily="34" charset="0"/>
                        <a:buNone/>
                      </a:pPr>
                      <a:endParaRPr lang="en-US" sz="1500" b="0" i="1" dirty="0" smtClean="0">
                        <a:solidFill>
                          <a:schemeClr val="tx1"/>
                        </a:solidFill>
                        <a:latin typeface="Arial" pitchFamily="34" charset="0"/>
                        <a:ea typeface="ＭＳ Ｐゴシック"/>
                        <a:cs typeface="Arial" pitchFamily="34" charset="0"/>
                      </a:endParaRPr>
                    </a:p>
                    <a:p>
                      <a:pPr marL="0" lvl="1" indent="0">
                        <a:buFont typeface="Arial" pitchFamily="34" charset="0"/>
                        <a:buNone/>
                      </a:pPr>
                      <a:endParaRPr lang="en-US" sz="1500" b="0" i="1"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b="1" i="0" dirty="0" smtClean="0">
                          <a:solidFill>
                            <a:schemeClr val="tx1"/>
                          </a:solidFill>
                          <a:latin typeface="Arial" pitchFamily="34" charset="0"/>
                          <a:ea typeface="ＭＳ Ｐゴシック"/>
                          <a:cs typeface="Arial" pitchFamily="34" charset="0"/>
                        </a:rPr>
                        <a:t>Barrier:</a:t>
                      </a:r>
                      <a:r>
                        <a:rPr lang="en-US" sz="1500" i="1" baseline="0" dirty="0" smtClean="0">
                          <a:solidFill>
                            <a:schemeClr val="tx1"/>
                          </a:solidFill>
                          <a:latin typeface="Arial" pitchFamily="34" charset="0"/>
                          <a:ea typeface="ＭＳ Ｐゴシック"/>
                          <a:cs typeface="Arial" pitchFamily="34" charset="0"/>
                        </a:rPr>
                        <a:t> </a:t>
                      </a:r>
                      <a:r>
                        <a:rPr lang="en-US" sz="1500" i="0" baseline="0" dirty="0" smtClean="0">
                          <a:solidFill>
                            <a:schemeClr val="tx1"/>
                          </a:solidFill>
                          <a:latin typeface="Arial" pitchFamily="34" charset="0"/>
                          <a:ea typeface="ＭＳ Ｐゴシック"/>
                          <a:cs typeface="Arial" pitchFamily="34" charset="0"/>
                        </a:rPr>
                        <a:t>Youth are falling out of care at transition. </a:t>
                      </a:r>
                      <a:r>
                        <a:rPr lang="en-US" sz="1500" i="1" baseline="0" dirty="0" smtClean="0">
                          <a:solidFill>
                            <a:schemeClr val="tx1"/>
                          </a:solidFill>
                          <a:latin typeface="Arial" pitchFamily="34" charset="0"/>
                          <a:ea typeface="ＭＳ Ｐゴシック"/>
                          <a:cs typeface="Arial" pitchFamily="34" charset="0"/>
                        </a:rPr>
                        <a:t>(Los Angeles)</a:t>
                      </a:r>
                      <a:endParaRPr lang="en-US" sz="1500" i="1" dirty="0" smtClean="0">
                        <a:solidFill>
                          <a:schemeClr val="tx1"/>
                        </a:solidFill>
                        <a:latin typeface="Arial" pitchFamily="34" charset="0"/>
                        <a:ea typeface="ＭＳ Ｐゴシック"/>
                        <a:cs typeface="Arial" pitchFamily="34" charset="0"/>
                      </a:endParaRPr>
                    </a:p>
                    <a:p>
                      <a:pPr marL="0" lvl="1" indent="0">
                        <a:buFont typeface="Arial" pitchFamily="34" charset="0"/>
                        <a:buNone/>
                      </a:pPr>
                      <a:endParaRPr lang="en-US" sz="1500" b="0" i="1" dirty="0" smtClean="0">
                        <a:solidFill>
                          <a:schemeClr val="tx1"/>
                        </a:solidFill>
                        <a:latin typeface="Arial" pitchFamily="34" charset="0"/>
                        <a:ea typeface="ＭＳ Ｐゴシック"/>
                        <a:cs typeface="Arial" pitchFamily="34" charset="0"/>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b="1" i="0" dirty="0" smtClean="0">
                          <a:solidFill>
                            <a:schemeClr val="tx1"/>
                          </a:solidFill>
                          <a:latin typeface="Arial" pitchFamily="34" charset="0"/>
                          <a:ea typeface="ＭＳ Ｐゴシック"/>
                          <a:cs typeface="Arial" pitchFamily="34" charset="0"/>
                        </a:rPr>
                        <a:t>Barrier:</a:t>
                      </a:r>
                      <a:r>
                        <a:rPr lang="en-US" sz="1500" i="1" baseline="0" dirty="0" smtClean="0">
                          <a:solidFill>
                            <a:schemeClr val="tx1"/>
                          </a:solidFill>
                          <a:latin typeface="Arial" pitchFamily="34" charset="0"/>
                          <a:ea typeface="ＭＳ Ｐゴシック"/>
                          <a:cs typeface="Arial" pitchFamily="34" charset="0"/>
                        </a:rPr>
                        <a:t> </a:t>
                      </a:r>
                      <a:r>
                        <a:rPr lang="en-US" sz="1500" i="0" baseline="0" dirty="0" smtClean="0">
                          <a:solidFill>
                            <a:schemeClr val="tx1"/>
                          </a:solidFill>
                          <a:latin typeface="Arial" pitchFamily="34" charset="0"/>
                          <a:ea typeface="ＭＳ Ｐゴシック"/>
                          <a:cs typeface="Arial" pitchFamily="34" charset="0"/>
                        </a:rPr>
                        <a:t>Lack of culturally competent linkage, engagement and/or transitional services for HIV+ youth.</a:t>
                      </a:r>
                      <a:r>
                        <a:rPr lang="en-US" sz="1500" i="1" baseline="0" dirty="0" smtClean="0">
                          <a:solidFill>
                            <a:schemeClr val="tx1"/>
                          </a:solidFill>
                          <a:latin typeface="Arial" pitchFamily="34" charset="0"/>
                          <a:ea typeface="ＭＳ Ｐゴシック"/>
                          <a:cs typeface="Arial" pitchFamily="34" charset="0"/>
                        </a:rPr>
                        <a:t>(Boston)</a:t>
                      </a:r>
                      <a:endParaRPr lang="en-US" sz="1500" i="1" dirty="0" smtClean="0">
                        <a:solidFill>
                          <a:schemeClr val="tx1"/>
                        </a:solidFill>
                        <a:latin typeface="Arial" pitchFamily="34" charset="0"/>
                        <a:ea typeface="ＭＳ Ｐゴシック"/>
                        <a:cs typeface="Arial" pitchFamily="34" charset="0"/>
                      </a:endParaRPr>
                    </a:p>
                    <a:p>
                      <a:pPr marL="0" lvl="1" indent="0">
                        <a:buFont typeface="Arial" pitchFamily="34" charset="0"/>
                        <a:buNone/>
                      </a:pPr>
                      <a:endParaRPr lang="en-US" sz="1500" b="0" i="1" dirty="0" smtClean="0">
                        <a:solidFill>
                          <a:schemeClr val="tx1"/>
                        </a:solidFill>
                        <a:latin typeface="Arial" pitchFamily="34" charset="0"/>
                        <a:ea typeface="ＭＳ Ｐゴシック"/>
                        <a:cs typeface="Arial" pitchFamily="34" charset="0"/>
                      </a:endParaRPr>
                    </a:p>
                  </a:txBody>
                  <a:tcPr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solidFill>
                          <a:latin typeface="Arial" pitchFamily="34" charset="0"/>
                          <a:ea typeface="ＭＳ Ｐゴシック"/>
                          <a:cs typeface="Arial" pitchFamily="34" charset="0"/>
                        </a:rPr>
                        <a:t>SCO:</a:t>
                      </a:r>
                      <a:r>
                        <a:rPr lang="en-US" sz="1500" b="0" kern="1200" dirty="0" smtClean="0">
                          <a:solidFill>
                            <a:schemeClr val="tx1"/>
                          </a:solidFill>
                          <a:latin typeface="Arial" pitchFamily="34" charset="0"/>
                          <a:ea typeface="ＭＳ Ｐゴシック"/>
                          <a:cs typeface="Arial" pitchFamily="34" charset="0"/>
                        </a:rPr>
                        <a:t> Los Angeles County Health</a:t>
                      </a:r>
                      <a:r>
                        <a:rPr lang="en-US" sz="1500" b="0" kern="1200" baseline="0" dirty="0" smtClean="0">
                          <a:solidFill>
                            <a:schemeClr val="tx1"/>
                          </a:solidFill>
                          <a:latin typeface="Arial" pitchFamily="34" charset="0"/>
                          <a:ea typeface="ＭＳ Ｐゴシック"/>
                          <a:cs typeface="Arial" pitchFamily="34" charset="0"/>
                        </a:rPr>
                        <a:t> Department </a:t>
                      </a:r>
                      <a:r>
                        <a:rPr lang="en-US" sz="1500" b="0" kern="1200" dirty="0" smtClean="0">
                          <a:solidFill>
                            <a:schemeClr val="tx1"/>
                          </a:solidFill>
                          <a:latin typeface="Arial" pitchFamily="34" charset="0"/>
                          <a:ea typeface="ＭＳ Ｐゴシック"/>
                          <a:cs typeface="Arial" pitchFamily="34" charset="0"/>
                        </a:rPr>
                        <a:t>established screening protocols to be utilized by Ryan White Care providers in establishing eligibility for appropriate health care coverage options including Healthy Way LA.</a:t>
                      </a:r>
                    </a:p>
                    <a:p>
                      <a:pPr lvl="0"/>
                      <a:endParaRPr lang="en-US" sz="1500" dirty="0" smtClean="0">
                        <a:solidFill>
                          <a:schemeClr val="tx1"/>
                        </a:solidFill>
                        <a:latin typeface="Arial" pitchFamily="34" charset="0"/>
                        <a:ea typeface="ＭＳ Ｐゴシック"/>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Arial" pitchFamily="34" charset="0"/>
                          <a:ea typeface="ＭＳ Ｐゴシック"/>
                          <a:cs typeface="Arial" pitchFamily="34" charset="0"/>
                        </a:rPr>
                        <a:t>SCO:</a:t>
                      </a:r>
                      <a:r>
                        <a:rPr lang="en-US" sz="1500" dirty="0" smtClean="0">
                          <a:solidFill>
                            <a:schemeClr val="tx1"/>
                          </a:solidFill>
                          <a:latin typeface="Arial" pitchFamily="34" charset="0"/>
                          <a:ea typeface="ＭＳ Ｐゴシック"/>
                          <a:cs typeface="Arial" pitchFamily="34" charset="0"/>
                        </a:rPr>
                        <a:t> Office</a:t>
                      </a:r>
                      <a:r>
                        <a:rPr lang="en-US" sz="1500" baseline="0" dirty="0" smtClean="0">
                          <a:solidFill>
                            <a:schemeClr val="tx1"/>
                          </a:solidFill>
                          <a:latin typeface="Arial" pitchFamily="34" charset="0"/>
                          <a:ea typeface="ＭＳ Ｐゴシック"/>
                          <a:cs typeface="Arial" pitchFamily="34" charset="0"/>
                        </a:rPr>
                        <a:t> of AIDS Program and Policy adopted a new policy outlining transitional case management services for HIV positive youth for funded contracting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aseline="0" dirty="0" smtClean="0">
                        <a:solidFill>
                          <a:schemeClr val="tx1"/>
                        </a:solidFill>
                        <a:latin typeface="Arial" pitchFamily="34" charset="0"/>
                        <a:ea typeface="ＭＳ Ｐゴシック"/>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effectLst/>
                          <a:latin typeface="+mn-lt"/>
                          <a:ea typeface="+mn-ea"/>
                          <a:cs typeface="+mn-cs"/>
                        </a:rPr>
                        <a:t>SCO 32:</a:t>
                      </a:r>
                      <a:r>
                        <a:rPr lang="en-US" sz="1500" kern="1200" dirty="0" smtClean="0">
                          <a:solidFill>
                            <a:schemeClr val="dk1"/>
                          </a:solidFill>
                          <a:effectLst/>
                          <a:latin typeface="+mn-lt"/>
                          <a:ea typeface="+mn-ea"/>
                          <a:cs typeface="+mn-cs"/>
                        </a:rPr>
                        <a:t> </a:t>
                      </a:r>
                      <a:r>
                        <a:rPr lang="en-US" sz="1500" kern="1200" dirty="0" smtClean="0">
                          <a:solidFill>
                            <a:schemeClr val="tx2"/>
                          </a:solidFill>
                          <a:effectLst/>
                          <a:latin typeface="+mn-lt"/>
                          <a:ea typeface="+mn-ea"/>
                          <a:cs typeface="+mn-cs"/>
                        </a:rPr>
                        <a:t>By May 2014</a:t>
                      </a:r>
                      <a:r>
                        <a:rPr lang="en-US" sz="1500" kern="1200" dirty="0" smtClean="0">
                          <a:solidFill>
                            <a:schemeClr val="dk1"/>
                          </a:solidFill>
                          <a:effectLst/>
                          <a:latin typeface="+mn-lt"/>
                          <a:ea typeface="+mn-ea"/>
                          <a:cs typeface="+mn-cs"/>
                        </a:rPr>
                        <a:t>, MA Department of Public Health Disease Intervention Specialist (DIS) will refer HIV/STI co-infected youth who are not engaged in care to The Fenway Institute’s youth LTC program. This practice change will allow HIV+ youth who are not currently engaged in care to receive personalized youth</a:t>
                      </a:r>
                      <a:r>
                        <a:rPr lang="en-US" sz="1500" kern="1200" baseline="0" dirty="0" smtClean="0">
                          <a:solidFill>
                            <a:schemeClr val="dk1"/>
                          </a:solidFill>
                          <a:effectLst/>
                          <a:latin typeface="+mn-lt"/>
                          <a:ea typeface="+mn-ea"/>
                          <a:cs typeface="+mn-cs"/>
                        </a:rPr>
                        <a:t> specific </a:t>
                      </a:r>
                      <a:r>
                        <a:rPr lang="en-US" sz="1500" kern="1200" dirty="0" smtClean="0">
                          <a:solidFill>
                            <a:schemeClr val="dk1"/>
                          </a:solidFill>
                          <a:effectLst/>
                          <a:latin typeface="+mn-lt"/>
                          <a:ea typeface="+mn-ea"/>
                          <a:cs typeface="+mn-cs"/>
                        </a:rPr>
                        <a:t>linkage, engagement and retention services.</a:t>
                      </a:r>
                      <a:endParaRPr lang="en-US" sz="1500" dirty="0" smtClean="0"/>
                    </a:p>
                  </a:txBody>
                  <a:tcPr marT="45733" marB="45733"/>
                </a:tc>
              </a:tr>
            </a:tbl>
          </a:graphicData>
        </a:graphic>
      </p:graphicFrame>
      <p:sp>
        <p:nvSpPr>
          <p:cNvPr id="2" name="Rectangle 1"/>
          <p:cNvSpPr/>
          <p:nvPr/>
        </p:nvSpPr>
        <p:spPr>
          <a:xfrm>
            <a:off x="1450975" y="3962400"/>
            <a:ext cx="7696200" cy="1066800"/>
          </a:xfrm>
          <a:prstGeom prst="rect">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xmlns="" val="80897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2775" y="228600"/>
            <a:ext cx="8153400" cy="990600"/>
          </a:xfrm>
        </p:spPr>
        <p:txBody>
          <a:bodyPr>
            <a:normAutofit fontScale="90000"/>
          </a:bodyPr>
          <a:lstStyle/>
          <a:p>
            <a:pPr marL="53975" algn="ctr" eaLnBrk="1" hangingPunct="1"/>
            <a:r>
              <a:rPr lang="en-US" sz="6600" smtClean="0">
                <a:latin typeface="Rockwell" pitchFamily="18" charset="0"/>
              </a:rPr>
              <a:t>Resources</a:t>
            </a:r>
          </a:p>
        </p:txBody>
      </p:sp>
      <p:sp>
        <p:nvSpPr>
          <p:cNvPr id="17411" name="Rectangle 3"/>
          <p:cNvSpPr>
            <a:spLocks noGrp="1" noChangeArrowheads="1"/>
          </p:cNvSpPr>
          <p:nvPr>
            <p:ph idx="1"/>
          </p:nvPr>
        </p:nvSpPr>
        <p:spPr>
          <a:xfrm>
            <a:off x="685800" y="1524000"/>
            <a:ext cx="7772400" cy="3810000"/>
          </a:xfrm>
        </p:spPr>
        <p:txBody>
          <a:bodyPr>
            <a:normAutofit/>
          </a:bodyPr>
          <a:lstStyle/>
          <a:p>
            <a:pPr marL="320040" indent="-320040" eaLnBrk="1" fontAlgn="auto" hangingPunct="1">
              <a:spcBef>
                <a:spcPts val="0"/>
              </a:spcBef>
              <a:spcAft>
                <a:spcPts val="0"/>
              </a:spcAft>
              <a:buClr>
                <a:schemeClr val="accent1">
                  <a:lumMod val="50000"/>
                </a:schemeClr>
              </a:buClr>
              <a:buFont typeface="Wingdings" pitchFamily="2" charset="2"/>
              <a:buChar char="Ø"/>
              <a:defRPr/>
            </a:pPr>
            <a:endParaRPr lang="en-US" sz="2600" dirty="0" smtClean="0"/>
          </a:p>
          <a:p>
            <a:pPr marL="320040" indent="-320040" eaLnBrk="1" fontAlgn="auto" hangingPunct="1">
              <a:spcBef>
                <a:spcPts val="0"/>
              </a:spcBef>
              <a:spcAft>
                <a:spcPts val="0"/>
              </a:spcAft>
              <a:buClr>
                <a:schemeClr val="accent1">
                  <a:lumMod val="50000"/>
                </a:schemeClr>
              </a:buClr>
              <a:buFont typeface="Wingdings" pitchFamily="2" charset="2"/>
              <a:buChar char="Ø"/>
              <a:defRPr/>
            </a:pPr>
            <a:r>
              <a:rPr lang="en-US" sz="2400" i="1" dirty="0" smtClean="0">
                <a:latin typeface="Rockwell" pitchFamily="18" charset="0"/>
              </a:rPr>
              <a:t>Coalitions and Partnerships in Community Health </a:t>
            </a:r>
            <a:r>
              <a:rPr lang="en-US" sz="2400" dirty="0" smtClean="0">
                <a:latin typeface="Rockwell" pitchFamily="18" charset="0"/>
              </a:rPr>
              <a:t>by Frances Dunn </a:t>
            </a:r>
            <a:r>
              <a:rPr lang="en-US" sz="2400" dirty="0" err="1" smtClean="0">
                <a:latin typeface="Rockwell" pitchFamily="18" charset="0"/>
              </a:rPr>
              <a:t>Butterfoss</a:t>
            </a:r>
            <a:endParaRPr lang="en-US" sz="2400" dirty="0" smtClean="0">
              <a:latin typeface="Rockwell" pitchFamily="18" charset="0"/>
            </a:endParaRPr>
          </a:p>
          <a:p>
            <a:pPr marL="320040" indent="-320040" eaLnBrk="1" fontAlgn="auto" hangingPunct="1">
              <a:spcBef>
                <a:spcPts val="0"/>
              </a:spcBef>
              <a:spcAft>
                <a:spcPts val="0"/>
              </a:spcAft>
              <a:buClr>
                <a:schemeClr val="accent1">
                  <a:lumMod val="50000"/>
                </a:schemeClr>
              </a:buClr>
              <a:buFont typeface="Wingdings" pitchFamily="2" charset="2"/>
              <a:buChar char="Ø"/>
              <a:defRPr/>
            </a:pPr>
            <a:endParaRPr lang="en-US" sz="2400" dirty="0">
              <a:latin typeface="Rockwell" pitchFamily="18" charset="0"/>
            </a:endParaRPr>
          </a:p>
          <a:p>
            <a:pPr marL="320040" indent="-320040" eaLnBrk="1" fontAlgn="auto" hangingPunct="1">
              <a:spcBef>
                <a:spcPts val="0"/>
              </a:spcBef>
              <a:spcAft>
                <a:spcPts val="0"/>
              </a:spcAft>
              <a:buClr>
                <a:schemeClr val="accent1">
                  <a:lumMod val="50000"/>
                </a:schemeClr>
              </a:buClr>
              <a:buFont typeface="Wingdings" pitchFamily="2" charset="2"/>
              <a:buChar char="Ø"/>
              <a:defRPr/>
            </a:pPr>
            <a:r>
              <a:rPr lang="en-US" sz="2400" dirty="0" smtClean="0">
                <a:latin typeface="Rockwell" pitchFamily="18" charset="0"/>
              </a:rPr>
              <a:t>The Community Tool </a:t>
            </a:r>
            <a:r>
              <a:rPr lang="en-US" sz="2400" dirty="0">
                <a:latin typeface="Rockwell" pitchFamily="18" charset="0"/>
              </a:rPr>
              <a:t>Box </a:t>
            </a:r>
            <a:r>
              <a:rPr lang="en-US" sz="2400" dirty="0" smtClean="0">
                <a:latin typeface="Rockwell" pitchFamily="18" charset="0"/>
              </a:rPr>
              <a:t>	http</a:t>
            </a:r>
            <a:r>
              <a:rPr lang="en-US" sz="2400" dirty="0">
                <a:latin typeface="Rockwell" pitchFamily="18" charset="0"/>
              </a:rPr>
              <a:t>://</a:t>
            </a:r>
            <a:r>
              <a:rPr lang="en-US" sz="2400" dirty="0" smtClean="0">
                <a:latin typeface="Rockwell" pitchFamily="18" charset="0"/>
              </a:rPr>
              <a:t>ctb.ku.edu/en/default.aspx</a:t>
            </a:r>
          </a:p>
          <a:p>
            <a:pPr marL="320040" indent="-320040" eaLnBrk="1" fontAlgn="auto" hangingPunct="1">
              <a:spcBef>
                <a:spcPts val="0"/>
              </a:spcBef>
              <a:spcAft>
                <a:spcPts val="0"/>
              </a:spcAft>
              <a:buClr>
                <a:schemeClr val="accent1">
                  <a:lumMod val="50000"/>
                </a:schemeClr>
              </a:buClr>
              <a:buFont typeface="Wingdings" pitchFamily="2" charset="2"/>
              <a:buChar char="Ø"/>
              <a:defRPr/>
            </a:pPr>
            <a:endParaRPr lang="en-US" sz="2400" dirty="0" smtClean="0">
              <a:latin typeface="Rockwell" pitchFamily="18" charset="0"/>
            </a:endParaRPr>
          </a:p>
          <a:p>
            <a:pPr marL="320040" indent="-320040" eaLnBrk="1" fontAlgn="auto" hangingPunct="1">
              <a:spcBef>
                <a:spcPts val="0"/>
              </a:spcBef>
              <a:spcAft>
                <a:spcPts val="0"/>
              </a:spcAft>
              <a:buClr>
                <a:schemeClr val="accent1">
                  <a:lumMod val="50000"/>
                </a:schemeClr>
              </a:buClr>
              <a:buFont typeface="Wingdings" pitchFamily="2" charset="2"/>
              <a:buChar char="Ø"/>
              <a:defRPr/>
            </a:pPr>
            <a:r>
              <a:rPr lang="en-US" sz="2400" dirty="0">
                <a:latin typeface="Rockwell" pitchFamily="18" charset="0"/>
              </a:rPr>
              <a:t>CADCA </a:t>
            </a:r>
            <a:r>
              <a:rPr lang="en-US" sz="2100" dirty="0" smtClean="0">
                <a:latin typeface="Rockwell" pitchFamily="18" charset="0"/>
              </a:rPr>
              <a:t>Community Anti-drug Coalitions of America</a:t>
            </a:r>
          </a:p>
          <a:p>
            <a:pPr marL="0" indent="0" eaLnBrk="1" fontAlgn="auto" hangingPunct="1">
              <a:spcBef>
                <a:spcPts val="0"/>
              </a:spcBef>
              <a:spcAft>
                <a:spcPts val="0"/>
              </a:spcAft>
              <a:buClr>
                <a:schemeClr val="accent1">
                  <a:lumMod val="50000"/>
                </a:schemeClr>
              </a:buClr>
              <a:buFont typeface="Wingdings" pitchFamily="2" charset="2"/>
              <a:buNone/>
              <a:defRPr/>
            </a:pPr>
            <a:r>
              <a:rPr lang="en-US" sz="2400" dirty="0" smtClean="0">
                <a:latin typeface="Rockwell" pitchFamily="18" charset="0"/>
              </a:rPr>
              <a:t>	http</a:t>
            </a:r>
            <a:r>
              <a:rPr lang="en-US" sz="2400" dirty="0">
                <a:latin typeface="Rockwell" pitchFamily="18" charset="0"/>
              </a:rPr>
              <a:t>://www.cadca.org/</a:t>
            </a:r>
          </a:p>
          <a:p>
            <a:pPr marL="320040" indent="-320040" eaLnBrk="1" fontAlgn="auto" hangingPunct="1">
              <a:spcBef>
                <a:spcPts val="0"/>
              </a:spcBef>
              <a:spcAft>
                <a:spcPts val="0"/>
              </a:spcAft>
              <a:buClr>
                <a:schemeClr val="accent1">
                  <a:lumMod val="50000"/>
                </a:schemeClr>
              </a:buClr>
              <a:buFont typeface="Wingdings" pitchFamily="2" charset="2"/>
              <a:buChar char="Ø"/>
              <a:defRPr/>
            </a:pPr>
            <a:endParaRPr lang="en-US" sz="2100" dirty="0" smtClean="0">
              <a:latin typeface="Rockwell" pitchFamily="18" charset="0"/>
            </a:endParaRPr>
          </a:p>
          <a:p>
            <a:pPr marL="320040" indent="-320040" algn="ctr" eaLnBrk="1" fontAlgn="auto" hangingPunct="1">
              <a:spcBef>
                <a:spcPts val="0"/>
              </a:spcBef>
              <a:spcAft>
                <a:spcPts val="0"/>
              </a:spcAft>
              <a:buFont typeface="Wingdings 2"/>
              <a:buChar char=""/>
              <a:defRPr/>
            </a:pPr>
            <a:endParaRPr lang="en-US" i="1" dirty="0" smtClean="0"/>
          </a:p>
        </p:txBody>
      </p:sp>
    </p:spTree>
    <p:extLst>
      <p:ext uri="{BB962C8B-B14F-4D97-AF65-F5344CB8AC3E}">
        <p14:creationId xmlns:p14="http://schemas.microsoft.com/office/powerpoint/2010/main" xmlns="" val="2406170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The image “http://imagecache2.allposters.com/images/pic/NYG/78172~United-States-Map-Posters.jpg” cannot be displayed, because it contains erro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779463"/>
            <a:ext cx="8763000" cy="584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3"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4400" y="4648200"/>
            <a:ext cx="479425"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4"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2997200"/>
            <a:ext cx="4572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Text Box 7"/>
          <p:cNvSpPr txBox="1">
            <a:spLocks noChangeArrowheads="1"/>
          </p:cNvSpPr>
          <p:nvPr/>
        </p:nvSpPr>
        <p:spPr bwMode="auto">
          <a:xfrm>
            <a:off x="1066800" y="3276600"/>
            <a:ext cx="990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Los Angeles</a:t>
            </a:r>
          </a:p>
        </p:txBody>
      </p:sp>
      <p:pic>
        <p:nvPicPr>
          <p:cNvPr id="13318" name="Picture 9"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4200" y="2286000"/>
            <a:ext cx="4572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9" name="Text Box 10"/>
          <p:cNvSpPr txBox="1">
            <a:spLocks noChangeArrowheads="1"/>
          </p:cNvSpPr>
          <p:nvPr/>
        </p:nvSpPr>
        <p:spPr bwMode="auto">
          <a:xfrm>
            <a:off x="7772400" y="2971800"/>
            <a:ext cx="457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DC</a:t>
            </a:r>
          </a:p>
        </p:txBody>
      </p:sp>
      <p:pic>
        <p:nvPicPr>
          <p:cNvPr id="13320" name="Picture 11"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48600" y="1981200"/>
            <a:ext cx="4572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1" name="Text Box 12"/>
          <p:cNvSpPr txBox="1">
            <a:spLocks noChangeArrowheads="1"/>
          </p:cNvSpPr>
          <p:nvPr/>
        </p:nvSpPr>
        <p:spPr bwMode="auto">
          <a:xfrm>
            <a:off x="8153400" y="2057400"/>
            <a:ext cx="609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dirty="0">
                <a:latin typeface="Arial Narrow" pitchFamily="34" charset="0"/>
              </a:rPr>
              <a:t>Bronx</a:t>
            </a:r>
          </a:p>
        </p:txBody>
      </p:sp>
      <p:sp>
        <p:nvSpPr>
          <p:cNvPr id="13322" name="Rectangle 13"/>
          <p:cNvSpPr>
            <a:spLocks noGrp="1" noChangeArrowheads="1"/>
          </p:cNvSpPr>
          <p:nvPr>
            <p:ph type="title"/>
          </p:nvPr>
        </p:nvSpPr>
        <p:spPr>
          <a:xfrm>
            <a:off x="495300" y="0"/>
            <a:ext cx="8229600" cy="779463"/>
          </a:xfrm>
        </p:spPr>
        <p:txBody>
          <a:bodyPr/>
          <a:lstStyle/>
          <a:p>
            <a:pPr algn="ctr" eaLnBrk="1" hangingPunct="1">
              <a:defRPr/>
            </a:pPr>
            <a:r>
              <a:rPr lang="en-US" sz="3200" dirty="0" smtClean="0">
                <a:latin typeface="Rockwell" pitchFamily="18" charset="0"/>
              </a:rPr>
              <a:t>Connect to Protect</a:t>
            </a:r>
            <a:r>
              <a:rPr lang="en-US" sz="3080" baseline="30000" dirty="0" smtClean="0">
                <a:latin typeface="Rockwell" pitchFamily="18" charset="0"/>
              </a:rPr>
              <a:t>®</a:t>
            </a:r>
            <a:r>
              <a:rPr lang="en-US" sz="3200" dirty="0" smtClean="0">
                <a:latin typeface="Rockwell" pitchFamily="18" charset="0"/>
              </a:rPr>
              <a:t> Nationwide </a:t>
            </a:r>
          </a:p>
        </p:txBody>
      </p:sp>
      <p:sp>
        <p:nvSpPr>
          <p:cNvPr id="13323" name="Text Box 15"/>
          <p:cNvSpPr txBox="1">
            <a:spLocks noChangeArrowheads="1"/>
          </p:cNvSpPr>
          <p:nvPr/>
        </p:nvSpPr>
        <p:spPr bwMode="auto">
          <a:xfrm>
            <a:off x="7239000" y="2392363"/>
            <a:ext cx="1066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Philadelphia</a:t>
            </a:r>
          </a:p>
        </p:txBody>
      </p:sp>
      <p:sp>
        <p:nvSpPr>
          <p:cNvPr id="13324" name="Text Box 16"/>
          <p:cNvSpPr txBox="1">
            <a:spLocks noChangeArrowheads="1"/>
          </p:cNvSpPr>
          <p:nvPr/>
        </p:nvSpPr>
        <p:spPr bwMode="auto">
          <a:xfrm>
            <a:off x="7543800" y="2743200"/>
            <a:ext cx="990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Baltimore</a:t>
            </a:r>
          </a:p>
        </p:txBody>
      </p:sp>
      <p:pic>
        <p:nvPicPr>
          <p:cNvPr id="13325" name="Picture 19"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2819400"/>
            <a:ext cx="4572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6" name="Picture 20"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1400" y="2971800"/>
            <a:ext cx="4572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7" name="Picture 21"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4343400"/>
            <a:ext cx="479425"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8" name="Text Box 22"/>
          <p:cNvSpPr txBox="1">
            <a:spLocks noChangeArrowheads="1"/>
          </p:cNvSpPr>
          <p:nvPr/>
        </p:nvSpPr>
        <p:spPr bwMode="auto">
          <a:xfrm>
            <a:off x="5181600" y="4114800"/>
            <a:ext cx="990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New Orleans</a:t>
            </a:r>
          </a:p>
        </p:txBody>
      </p:sp>
      <p:pic>
        <p:nvPicPr>
          <p:cNvPr id="13329" name="Picture 23"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3600" y="2667000"/>
            <a:ext cx="4572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30" name="Text Box 24"/>
          <p:cNvSpPr txBox="1">
            <a:spLocks noChangeArrowheads="1"/>
          </p:cNvSpPr>
          <p:nvPr/>
        </p:nvSpPr>
        <p:spPr bwMode="auto">
          <a:xfrm>
            <a:off x="6096000" y="3048000"/>
            <a:ext cx="685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Chicago</a:t>
            </a:r>
          </a:p>
        </p:txBody>
      </p:sp>
      <p:pic>
        <p:nvPicPr>
          <p:cNvPr id="13331" name="Picture 25"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5262563"/>
            <a:ext cx="479425"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32" name="Text Box 26"/>
          <p:cNvSpPr txBox="1">
            <a:spLocks noChangeArrowheads="1"/>
          </p:cNvSpPr>
          <p:nvPr/>
        </p:nvSpPr>
        <p:spPr bwMode="auto">
          <a:xfrm>
            <a:off x="7315200" y="5440363"/>
            <a:ext cx="685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Miami</a:t>
            </a:r>
          </a:p>
        </p:txBody>
      </p:sp>
      <p:pic>
        <p:nvPicPr>
          <p:cNvPr id="13333" name="Picture 27"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05600" y="4743450"/>
            <a:ext cx="479425"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34" name="Text Box 28"/>
          <p:cNvSpPr txBox="1">
            <a:spLocks noChangeArrowheads="1"/>
          </p:cNvSpPr>
          <p:nvPr/>
        </p:nvSpPr>
        <p:spPr bwMode="auto">
          <a:xfrm>
            <a:off x="6934200" y="4602163"/>
            <a:ext cx="1066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Tampa</a:t>
            </a:r>
          </a:p>
        </p:txBody>
      </p:sp>
      <p:pic>
        <p:nvPicPr>
          <p:cNvPr id="13335" name="Picture 29"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05800" y="1447800"/>
            <a:ext cx="479425"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36" name="Text Box 30"/>
          <p:cNvSpPr txBox="1">
            <a:spLocks noChangeArrowheads="1"/>
          </p:cNvSpPr>
          <p:nvPr/>
        </p:nvSpPr>
        <p:spPr bwMode="auto">
          <a:xfrm>
            <a:off x="7772400" y="1600200"/>
            <a:ext cx="6858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Boston</a:t>
            </a:r>
          </a:p>
        </p:txBody>
      </p:sp>
      <p:sp>
        <p:nvSpPr>
          <p:cNvPr id="13337" name="Text Box 22"/>
          <p:cNvSpPr txBox="1">
            <a:spLocks noChangeArrowheads="1"/>
          </p:cNvSpPr>
          <p:nvPr/>
        </p:nvSpPr>
        <p:spPr bwMode="auto">
          <a:xfrm>
            <a:off x="4724400" y="5029200"/>
            <a:ext cx="762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Houston</a:t>
            </a:r>
          </a:p>
        </p:txBody>
      </p:sp>
      <p:pic>
        <p:nvPicPr>
          <p:cNvPr id="13338" name="Picture 21"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4495800"/>
            <a:ext cx="4794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39" name="Text Box 22"/>
          <p:cNvSpPr txBox="1">
            <a:spLocks noChangeArrowheads="1"/>
          </p:cNvSpPr>
          <p:nvPr/>
        </p:nvSpPr>
        <p:spPr bwMode="auto">
          <a:xfrm>
            <a:off x="5715000" y="4876800"/>
            <a:ext cx="990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Memphis</a:t>
            </a:r>
          </a:p>
        </p:txBody>
      </p:sp>
      <p:pic>
        <p:nvPicPr>
          <p:cNvPr id="13340" name="Picture 3"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52800" y="2819400"/>
            <a:ext cx="479425"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41" name="Text Box 22"/>
          <p:cNvSpPr txBox="1">
            <a:spLocks noChangeArrowheads="1"/>
          </p:cNvSpPr>
          <p:nvPr/>
        </p:nvSpPr>
        <p:spPr bwMode="auto">
          <a:xfrm>
            <a:off x="3352800" y="3200400"/>
            <a:ext cx="762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dirty="0">
                <a:latin typeface="Arial Narrow" pitchFamily="34" charset="0"/>
              </a:rPr>
              <a:t>Denver</a:t>
            </a:r>
          </a:p>
        </p:txBody>
      </p:sp>
      <p:pic>
        <p:nvPicPr>
          <p:cNvPr id="13342" name="Picture 23" descr="MCj042474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2209800"/>
            <a:ext cx="4572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43" name="Text Box 24"/>
          <p:cNvSpPr txBox="1">
            <a:spLocks noChangeArrowheads="1"/>
          </p:cNvSpPr>
          <p:nvPr/>
        </p:nvSpPr>
        <p:spPr bwMode="auto">
          <a:xfrm>
            <a:off x="6248400" y="1981200"/>
            <a:ext cx="685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1200" b="1" u="sng">
                <a:latin typeface="Arial Narrow" pitchFamily="34" charset="0"/>
              </a:rPr>
              <a:t>Detroit</a:t>
            </a:r>
          </a:p>
        </p:txBody>
      </p:sp>
    </p:spTree>
    <p:extLst>
      <p:ext uri="{BB962C8B-B14F-4D97-AF65-F5344CB8AC3E}">
        <p14:creationId xmlns:p14="http://schemas.microsoft.com/office/powerpoint/2010/main" xmlns="" val="669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p:cTn id="7" dur="500" fill="hold"/>
                                        <p:tgtEl>
                                          <p:spTgt spid="13321"/>
                                        </p:tgtEl>
                                        <p:attrNameLst>
                                          <p:attrName>ppt_w</p:attrName>
                                        </p:attrNameLst>
                                      </p:cBhvr>
                                      <p:tavLst>
                                        <p:tav tm="0">
                                          <p:val>
                                            <p:fltVal val="0"/>
                                          </p:val>
                                        </p:tav>
                                        <p:tav tm="100000">
                                          <p:val>
                                            <p:strVal val="#ppt_w"/>
                                          </p:val>
                                        </p:tav>
                                      </p:tavLst>
                                    </p:anim>
                                    <p:anim calcmode="lin" valueType="num">
                                      <p:cBhvr>
                                        <p:cTn id="8" dur="500" fill="hold"/>
                                        <p:tgtEl>
                                          <p:spTgt spid="13321"/>
                                        </p:tgtEl>
                                        <p:attrNameLst>
                                          <p:attrName>ppt_h</p:attrName>
                                        </p:attrNameLst>
                                      </p:cBhvr>
                                      <p:tavLst>
                                        <p:tav tm="0">
                                          <p:val>
                                            <p:fltVal val="0"/>
                                          </p:val>
                                        </p:tav>
                                        <p:tav tm="100000">
                                          <p:val>
                                            <p:strVal val="#ppt_h"/>
                                          </p:val>
                                        </p:tav>
                                      </p:tavLst>
                                    </p:anim>
                                    <p:animEffect transition="in" filter="fade">
                                      <p:cBhvr>
                                        <p:cTn id="9" dur="500"/>
                                        <p:tgtEl>
                                          <p:spTgt spid="13321"/>
                                        </p:tgtEl>
                                      </p:cBhvr>
                                    </p:animEffect>
                                  </p:childTnLst>
                                </p:cTn>
                              </p:par>
                              <p:par>
                                <p:cTn id="10" presetID="53" presetClass="entr" presetSubtype="16" fill="hold" nodeType="withEffect">
                                  <p:stCondLst>
                                    <p:cond delay="0"/>
                                  </p:stCondLst>
                                  <p:childTnLst>
                                    <p:set>
                                      <p:cBhvr>
                                        <p:cTn id="11" dur="1" fill="hold">
                                          <p:stCondLst>
                                            <p:cond delay="0"/>
                                          </p:stCondLst>
                                        </p:cTn>
                                        <p:tgtEl>
                                          <p:spTgt spid="13320"/>
                                        </p:tgtEl>
                                        <p:attrNameLst>
                                          <p:attrName>style.visibility</p:attrName>
                                        </p:attrNameLst>
                                      </p:cBhvr>
                                      <p:to>
                                        <p:strVal val="visible"/>
                                      </p:to>
                                    </p:set>
                                    <p:anim calcmode="lin" valueType="num">
                                      <p:cBhvr>
                                        <p:cTn id="12" dur="500" fill="hold"/>
                                        <p:tgtEl>
                                          <p:spTgt spid="13320"/>
                                        </p:tgtEl>
                                        <p:attrNameLst>
                                          <p:attrName>ppt_w</p:attrName>
                                        </p:attrNameLst>
                                      </p:cBhvr>
                                      <p:tavLst>
                                        <p:tav tm="0">
                                          <p:val>
                                            <p:fltVal val="0"/>
                                          </p:val>
                                        </p:tav>
                                        <p:tav tm="100000">
                                          <p:val>
                                            <p:strVal val="#ppt_w"/>
                                          </p:val>
                                        </p:tav>
                                      </p:tavLst>
                                    </p:anim>
                                    <p:anim calcmode="lin" valueType="num">
                                      <p:cBhvr>
                                        <p:cTn id="13" dur="500" fill="hold"/>
                                        <p:tgtEl>
                                          <p:spTgt spid="13320"/>
                                        </p:tgtEl>
                                        <p:attrNameLst>
                                          <p:attrName>ppt_h</p:attrName>
                                        </p:attrNameLst>
                                      </p:cBhvr>
                                      <p:tavLst>
                                        <p:tav tm="0">
                                          <p:val>
                                            <p:fltVal val="0"/>
                                          </p:val>
                                        </p:tav>
                                        <p:tav tm="100000">
                                          <p:val>
                                            <p:strVal val="#ppt_h"/>
                                          </p:val>
                                        </p:tav>
                                      </p:tavLst>
                                    </p:anim>
                                    <p:animEffect transition="in" filter="fade">
                                      <p:cBhvr>
                                        <p:cTn id="14" dur="500"/>
                                        <p:tgtEl>
                                          <p:spTgt spid="133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323"/>
                                        </p:tgtEl>
                                        <p:attrNameLst>
                                          <p:attrName>style.visibility</p:attrName>
                                        </p:attrNameLst>
                                      </p:cBhvr>
                                      <p:to>
                                        <p:strVal val="visible"/>
                                      </p:to>
                                    </p:set>
                                    <p:anim calcmode="lin" valueType="num">
                                      <p:cBhvr>
                                        <p:cTn id="17" dur="500" fill="hold"/>
                                        <p:tgtEl>
                                          <p:spTgt spid="13323"/>
                                        </p:tgtEl>
                                        <p:attrNameLst>
                                          <p:attrName>ppt_w</p:attrName>
                                        </p:attrNameLst>
                                      </p:cBhvr>
                                      <p:tavLst>
                                        <p:tav tm="0">
                                          <p:val>
                                            <p:fltVal val="0"/>
                                          </p:val>
                                        </p:tav>
                                        <p:tav tm="100000">
                                          <p:val>
                                            <p:strVal val="#ppt_w"/>
                                          </p:val>
                                        </p:tav>
                                      </p:tavLst>
                                    </p:anim>
                                    <p:anim calcmode="lin" valueType="num">
                                      <p:cBhvr>
                                        <p:cTn id="18" dur="500" fill="hold"/>
                                        <p:tgtEl>
                                          <p:spTgt spid="13323"/>
                                        </p:tgtEl>
                                        <p:attrNameLst>
                                          <p:attrName>ppt_h</p:attrName>
                                        </p:attrNameLst>
                                      </p:cBhvr>
                                      <p:tavLst>
                                        <p:tav tm="0">
                                          <p:val>
                                            <p:fltVal val="0"/>
                                          </p:val>
                                        </p:tav>
                                        <p:tav tm="100000">
                                          <p:val>
                                            <p:strVal val="#ppt_h"/>
                                          </p:val>
                                        </p:tav>
                                      </p:tavLst>
                                    </p:anim>
                                    <p:animEffect transition="in" filter="fade">
                                      <p:cBhvr>
                                        <p:cTn id="19" dur="500"/>
                                        <p:tgtEl>
                                          <p:spTgt spid="13323"/>
                                        </p:tgtEl>
                                      </p:cBhvr>
                                    </p:animEffect>
                                  </p:childTnLst>
                                </p:cTn>
                              </p:par>
                              <p:par>
                                <p:cTn id="20" presetID="53" presetClass="entr" presetSubtype="16" fill="hold" nodeType="withEffect">
                                  <p:stCondLst>
                                    <p:cond delay="0"/>
                                  </p:stCondLst>
                                  <p:childTnLst>
                                    <p:set>
                                      <p:cBhvr>
                                        <p:cTn id="21" dur="1" fill="hold">
                                          <p:stCondLst>
                                            <p:cond delay="0"/>
                                          </p:stCondLst>
                                        </p:cTn>
                                        <p:tgtEl>
                                          <p:spTgt spid="13318"/>
                                        </p:tgtEl>
                                        <p:attrNameLst>
                                          <p:attrName>style.visibility</p:attrName>
                                        </p:attrNameLst>
                                      </p:cBhvr>
                                      <p:to>
                                        <p:strVal val="visible"/>
                                      </p:to>
                                    </p:set>
                                    <p:anim calcmode="lin" valueType="num">
                                      <p:cBhvr>
                                        <p:cTn id="22" dur="500" fill="hold"/>
                                        <p:tgtEl>
                                          <p:spTgt spid="13318"/>
                                        </p:tgtEl>
                                        <p:attrNameLst>
                                          <p:attrName>ppt_w</p:attrName>
                                        </p:attrNameLst>
                                      </p:cBhvr>
                                      <p:tavLst>
                                        <p:tav tm="0">
                                          <p:val>
                                            <p:fltVal val="0"/>
                                          </p:val>
                                        </p:tav>
                                        <p:tav tm="100000">
                                          <p:val>
                                            <p:strVal val="#ppt_w"/>
                                          </p:val>
                                        </p:tav>
                                      </p:tavLst>
                                    </p:anim>
                                    <p:anim calcmode="lin" valueType="num">
                                      <p:cBhvr>
                                        <p:cTn id="23" dur="500" fill="hold"/>
                                        <p:tgtEl>
                                          <p:spTgt spid="13318"/>
                                        </p:tgtEl>
                                        <p:attrNameLst>
                                          <p:attrName>ppt_h</p:attrName>
                                        </p:attrNameLst>
                                      </p:cBhvr>
                                      <p:tavLst>
                                        <p:tav tm="0">
                                          <p:val>
                                            <p:fltVal val="0"/>
                                          </p:val>
                                        </p:tav>
                                        <p:tav tm="100000">
                                          <p:val>
                                            <p:strVal val="#ppt_h"/>
                                          </p:val>
                                        </p:tav>
                                      </p:tavLst>
                                    </p:anim>
                                    <p:animEffect transition="in" filter="fade">
                                      <p:cBhvr>
                                        <p:cTn id="24" dur="500"/>
                                        <p:tgtEl>
                                          <p:spTgt spid="133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319"/>
                                        </p:tgtEl>
                                        <p:attrNameLst>
                                          <p:attrName>style.visibility</p:attrName>
                                        </p:attrNameLst>
                                      </p:cBhvr>
                                      <p:to>
                                        <p:strVal val="visible"/>
                                      </p:to>
                                    </p:set>
                                    <p:anim calcmode="lin" valueType="num">
                                      <p:cBhvr>
                                        <p:cTn id="27" dur="500" fill="hold"/>
                                        <p:tgtEl>
                                          <p:spTgt spid="13319"/>
                                        </p:tgtEl>
                                        <p:attrNameLst>
                                          <p:attrName>ppt_w</p:attrName>
                                        </p:attrNameLst>
                                      </p:cBhvr>
                                      <p:tavLst>
                                        <p:tav tm="0">
                                          <p:val>
                                            <p:fltVal val="0"/>
                                          </p:val>
                                        </p:tav>
                                        <p:tav tm="100000">
                                          <p:val>
                                            <p:strVal val="#ppt_w"/>
                                          </p:val>
                                        </p:tav>
                                      </p:tavLst>
                                    </p:anim>
                                    <p:anim calcmode="lin" valueType="num">
                                      <p:cBhvr>
                                        <p:cTn id="28" dur="500" fill="hold"/>
                                        <p:tgtEl>
                                          <p:spTgt spid="13319"/>
                                        </p:tgtEl>
                                        <p:attrNameLst>
                                          <p:attrName>ppt_h</p:attrName>
                                        </p:attrNameLst>
                                      </p:cBhvr>
                                      <p:tavLst>
                                        <p:tav tm="0">
                                          <p:val>
                                            <p:fltVal val="0"/>
                                          </p:val>
                                        </p:tav>
                                        <p:tav tm="100000">
                                          <p:val>
                                            <p:strVal val="#ppt_h"/>
                                          </p:val>
                                        </p:tav>
                                      </p:tavLst>
                                    </p:anim>
                                    <p:animEffect transition="in" filter="fade">
                                      <p:cBhvr>
                                        <p:cTn id="29" dur="500"/>
                                        <p:tgtEl>
                                          <p:spTgt spid="13319"/>
                                        </p:tgtEl>
                                      </p:cBhvr>
                                    </p:animEffect>
                                  </p:childTnLst>
                                </p:cTn>
                              </p:par>
                              <p:par>
                                <p:cTn id="30" presetID="53" presetClass="entr" presetSubtype="16" fill="hold" nodeType="withEffect">
                                  <p:stCondLst>
                                    <p:cond delay="0"/>
                                  </p:stCondLst>
                                  <p:childTnLst>
                                    <p:set>
                                      <p:cBhvr>
                                        <p:cTn id="31" dur="1" fill="hold">
                                          <p:stCondLst>
                                            <p:cond delay="0"/>
                                          </p:stCondLst>
                                        </p:cTn>
                                        <p:tgtEl>
                                          <p:spTgt spid="13326"/>
                                        </p:tgtEl>
                                        <p:attrNameLst>
                                          <p:attrName>style.visibility</p:attrName>
                                        </p:attrNameLst>
                                      </p:cBhvr>
                                      <p:to>
                                        <p:strVal val="visible"/>
                                      </p:to>
                                    </p:set>
                                    <p:anim calcmode="lin" valueType="num">
                                      <p:cBhvr>
                                        <p:cTn id="32" dur="500" fill="hold"/>
                                        <p:tgtEl>
                                          <p:spTgt spid="13326"/>
                                        </p:tgtEl>
                                        <p:attrNameLst>
                                          <p:attrName>ppt_w</p:attrName>
                                        </p:attrNameLst>
                                      </p:cBhvr>
                                      <p:tavLst>
                                        <p:tav tm="0">
                                          <p:val>
                                            <p:fltVal val="0"/>
                                          </p:val>
                                        </p:tav>
                                        <p:tav tm="100000">
                                          <p:val>
                                            <p:strVal val="#ppt_w"/>
                                          </p:val>
                                        </p:tav>
                                      </p:tavLst>
                                    </p:anim>
                                    <p:anim calcmode="lin" valueType="num">
                                      <p:cBhvr>
                                        <p:cTn id="33" dur="500" fill="hold"/>
                                        <p:tgtEl>
                                          <p:spTgt spid="13326"/>
                                        </p:tgtEl>
                                        <p:attrNameLst>
                                          <p:attrName>ppt_h</p:attrName>
                                        </p:attrNameLst>
                                      </p:cBhvr>
                                      <p:tavLst>
                                        <p:tav tm="0">
                                          <p:val>
                                            <p:fltVal val="0"/>
                                          </p:val>
                                        </p:tav>
                                        <p:tav tm="100000">
                                          <p:val>
                                            <p:strVal val="#ppt_h"/>
                                          </p:val>
                                        </p:tav>
                                      </p:tavLst>
                                    </p:anim>
                                    <p:animEffect transition="in" filter="fade">
                                      <p:cBhvr>
                                        <p:cTn id="34" dur="500"/>
                                        <p:tgtEl>
                                          <p:spTgt spid="133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330"/>
                                        </p:tgtEl>
                                        <p:attrNameLst>
                                          <p:attrName>style.visibility</p:attrName>
                                        </p:attrNameLst>
                                      </p:cBhvr>
                                      <p:to>
                                        <p:strVal val="visible"/>
                                      </p:to>
                                    </p:set>
                                    <p:anim calcmode="lin" valueType="num">
                                      <p:cBhvr>
                                        <p:cTn id="37" dur="500" fill="hold"/>
                                        <p:tgtEl>
                                          <p:spTgt spid="13330"/>
                                        </p:tgtEl>
                                        <p:attrNameLst>
                                          <p:attrName>ppt_w</p:attrName>
                                        </p:attrNameLst>
                                      </p:cBhvr>
                                      <p:tavLst>
                                        <p:tav tm="0">
                                          <p:val>
                                            <p:fltVal val="0"/>
                                          </p:val>
                                        </p:tav>
                                        <p:tav tm="100000">
                                          <p:val>
                                            <p:strVal val="#ppt_w"/>
                                          </p:val>
                                        </p:tav>
                                      </p:tavLst>
                                    </p:anim>
                                    <p:anim calcmode="lin" valueType="num">
                                      <p:cBhvr>
                                        <p:cTn id="38" dur="500" fill="hold"/>
                                        <p:tgtEl>
                                          <p:spTgt spid="13330"/>
                                        </p:tgtEl>
                                        <p:attrNameLst>
                                          <p:attrName>ppt_h</p:attrName>
                                        </p:attrNameLst>
                                      </p:cBhvr>
                                      <p:tavLst>
                                        <p:tav tm="0">
                                          <p:val>
                                            <p:fltVal val="0"/>
                                          </p:val>
                                        </p:tav>
                                        <p:tav tm="100000">
                                          <p:val>
                                            <p:strVal val="#ppt_h"/>
                                          </p:val>
                                        </p:tav>
                                      </p:tavLst>
                                    </p:anim>
                                    <p:animEffect transition="in" filter="fade">
                                      <p:cBhvr>
                                        <p:cTn id="39" dur="500"/>
                                        <p:tgtEl>
                                          <p:spTgt spid="13330"/>
                                        </p:tgtEl>
                                      </p:cBhvr>
                                    </p:animEffect>
                                  </p:childTnLst>
                                </p:cTn>
                              </p:par>
                              <p:par>
                                <p:cTn id="40" presetID="53" presetClass="entr" presetSubtype="16" fill="hold" nodeType="withEffect">
                                  <p:stCondLst>
                                    <p:cond delay="0"/>
                                  </p:stCondLst>
                                  <p:childTnLst>
                                    <p:set>
                                      <p:cBhvr>
                                        <p:cTn id="41" dur="1" fill="hold">
                                          <p:stCondLst>
                                            <p:cond delay="0"/>
                                          </p:stCondLst>
                                        </p:cTn>
                                        <p:tgtEl>
                                          <p:spTgt spid="13329"/>
                                        </p:tgtEl>
                                        <p:attrNameLst>
                                          <p:attrName>style.visibility</p:attrName>
                                        </p:attrNameLst>
                                      </p:cBhvr>
                                      <p:to>
                                        <p:strVal val="visible"/>
                                      </p:to>
                                    </p:set>
                                    <p:anim calcmode="lin" valueType="num">
                                      <p:cBhvr>
                                        <p:cTn id="42" dur="500" fill="hold"/>
                                        <p:tgtEl>
                                          <p:spTgt spid="13329"/>
                                        </p:tgtEl>
                                        <p:attrNameLst>
                                          <p:attrName>ppt_w</p:attrName>
                                        </p:attrNameLst>
                                      </p:cBhvr>
                                      <p:tavLst>
                                        <p:tav tm="0">
                                          <p:val>
                                            <p:fltVal val="0"/>
                                          </p:val>
                                        </p:tav>
                                        <p:tav tm="100000">
                                          <p:val>
                                            <p:strVal val="#ppt_w"/>
                                          </p:val>
                                        </p:tav>
                                      </p:tavLst>
                                    </p:anim>
                                    <p:anim calcmode="lin" valueType="num">
                                      <p:cBhvr>
                                        <p:cTn id="43" dur="500" fill="hold"/>
                                        <p:tgtEl>
                                          <p:spTgt spid="13329"/>
                                        </p:tgtEl>
                                        <p:attrNameLst>
                                          <p:attrName>ppt_h</p:attrName>
                                        </p:attrNameLst>
                                      </p:cBhvr>
                                      <p:tavLst>
                                        <p:tav tm="0">
                                          <p:val>
                                            <p:fltVal val="0"/>
                                          </p:val>
                                        </p:tav>
                                        <p:tav tm="100000">
                                          <p:val>
                                            <p:strVal val="#ppt_h"/>
                                          </p:val>
                                        </p:tav>
                                      </p:tavLst>
                                    </p:anim>
                                    <p:animEffect transition="in" filter="fade">
                                      <p:cBhvr>
                                        <p:cTn id="44" dur="500"/>
                                        <p:tgtEl>
                                          <p:spTgt spid="13329"/>
                                        </p:tgtEl>
                                      </p:cBhvr>
                                    </p:animEffect>
                                  </p:childTnLst>
                                </p:cTn>
                              </p:par>
                              <p:par>
                                <p:cTn id="45" presetID="53" presetClass="entr" presetSubtype="16" fill="hold" nodeType="withEffect">
                                  <p:stCondLst>
                                    <p:cond delay="0"/>
                                  </p:stCondLst>
                                  <p:childTnLst>
                                    <p:set>
                                      <p:cBhvr>
                                        <p:cTn id="46" dur="1" fill="hold">
                                          <p:stCondLst>
                                            <p:cond delay="0"/>
                                          </p:stCondLst>
                                        </p:cTn>
                                        <p:tgtEl>
                                          <p:spTgt spid="13333"/>
                                        </p:tgtEl>
                                        <p:attrNameLst>
                                          <p:attrName>style.visibility</p:attrName>
                                        </p:attrNameLst>
                                      </p:cBhvr>
                                      <p:to>
                                        <p:strVal val="visible"/>
                                      </p:to>
                                    </p:set>
                                    <p:anim calcmode="lin" valueType="num">
                                      <p:cBhvr>
                                        <p:cTn id="47" dur="500" fill="hold"/>
                                        <p:tgtEl>
                                          <p:spTgt spid="13333"/>
                                        </p:tgtEl>
                                        <p:attrNameLst>
                                          <p:attrName>ppt_w</p:attrName>
                                        </p:attrNameLst>
                                      </p:cBhvr>
                                      <p:tavLst>
                                        <p:tav tm="0">
                                          <p:val>
                                            <p:fltVal val="0"/>
                                          </p:val>
                                        </p:tav>
                                        <p:tav tm="100000">
                                          <p:val>
                                            <p:strVal val="#ppt_w"/>
                                          </p:val>
                                        </p:tav>
                                      </p:tavLst>
                                    </p:anim>
                                    <p:anim calcmode="lin" valueType="num">
                                      <p:cBhvr>
                                        <p:cTn id="48" dur="500" fill="hold"/>
                                        <p:tgtEl>
                                          <p:spTgt spid="13333"/>
                                        </p:tgtEl>
                                        <p:attrNameLst>
                                          <p:attrName>ppt_h</p:attrName>
                                        </p:attrNameLst>
                                      </p:cBhvr>
                                      <p:tavLst>
                                        <p:tav tm="0">
                                          <p:val>
                                            <p:fltVal val="0"/>
                                          </p:val>
                                        </p:tav>
                                        <p:tav tm="100000">
                                          <p:val>
                                            <p:strVal val="#ppt_h"/>
                                          </p:val>
                                        </p:tav>
                                      </p:tavLst>
                                    </p:anim>
                                    <p:animEffect transition="in" filter="fade">
                                      <p:cBhvr>
                                        <p:cTn id="49" dur="500"/>
                                        <p:tgtEl>
                                          <p:spTgt spid="133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334"/>
                                        </p:tgtEl>
                                        <p:attrNameLst>
                                          <p:attrName>style.visibility</p:attrName>
                                        </p:attrNameLst>
                                      </p:cBhvr>
                                      <p:to>
                                        <p:strVal val="visible"/>
                                      </p:to>
                                    </p:set>
                                    <p:anim calcmode="lin" valueType="num">
                                      <p:cBhvr>
                                        <p:cTn id="52" dur="500" fill="hold"/>
                                        <p:tgtEl>
                                          <p:spTgt spid="13334"/>
                                        </p:tgtEl>
                                        <p:attrNameLst>
                                          <p:attrName>ppt_w</p:attrName>
                                        </p:attrNameLst>
                                      </p:cBhvr>
                                      <p:tavLst>
                                        <p:tav tm="0">
                                          <p:val>
                                            <p:fltVal val="0"/>
                                          </p:val>
                                        </p:tav>
                                        <p:tav tm="100000">
                                          <p:val>
                                            <p:strVal val="#ppt_w"/>
                                          </p:val>
                                        </p:tav>
                                      </p:tavLst>
                                    </p:anim>
                                    <p:anim calcmode="lin" valueType="num">
                                      <p:cBhvr>
                                        <p:cTn id="53" dur="500" fill="hold"/>
                                        <p:tgtEl>
                                          <p:spTgt spid="13334"/>
                                        </p:tgtEl>
                                        <p:attrNameLst>
                                          <p:attrName>ppt_h</p:attrName>
                                        </p:attrNameLst>
                                      </p:cBhvr>
                                      <p:tavLst>
                                        <p:tav tm="0">
                                          <p:val>
                                            <p:fltVal val="0"/>
                                          </p:val>
                                        </p:tav>
                                        <p:tav tm="100000">
                                          <p:val>
                                            <p:strVal val="#ppt_h"/>
                                          </p:val>
                                        </p:tav>
                                      </p:tavLst>
                                    </p:anim>
                                    <p:animEffect transition="in" filter="fade">
                                      <p:cBhvr>
                                        <p:cTn id="54" dur="500"/>
                                        <p:tgtEl>
                                          <p:spTgt spid="1333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332"/>
                                        </p:tgtEl>
                                        <p:attrNameLst>
                                          <p:attrName>style.visibility</p:attrName>
                                        </p:attrNameLst>
                                      </p:cBhvr>
                                      <p:to>
                                        <p:strVal val="visible"/>
                                      </p:to>
                                    </p:set>
                                    <p:anim calcmode="lin" valueType="num">
                                      <p:cBhvr>
                                        <p:cTn id="57" dur="500" fill="hold"/>
                                        <p:tgtEl>
                                          <p:spTgt spid="13332"/>
                                        </p:tgtEl>
                                        <p:attrNameLst>
                                          <p:attrName>ppt_w</p:attrName>
                                        </p:attrNameLst>
                                      </p:cBhvr>
                                      <p:tavLst>
                                        <p:tav tm="0">
                                          <p:val>
                                            <p:fltVal val="0"/>
                                          </p:val>
                                        </p:tav>
                                        <p:tav tm="100000">
                                          <p:val>
                                            <p:strVal val="#ppt_w"/>
                                          </p:val>
                                        </p:tav>
                                      </p:tavLst>
                                    </p:anim>
                                    <p:anim calcmode="lin" valueType="num">
                                      <p:cBhvr>
                                        <p:cTn id="58" dur="500" fill="hold"/>
                                        <p:tgtEl>
                                          <p:spTgt spid="13332"/>
                                        </p:tgtEl>
                                        <p:attrNameLst>
                                          <p:attrName>ppt_h</p:attrName>
                                        </p:attrNameLst>
                                      </p:cBhvr>
                                      <p:tavLst>
                                        <p:tav tm="0">
                                          <p:val>
                                            <p:fltVal val="0"/>
                                          </p:val>
                                        </p:tav>
                                        <p:tav tm="100000">
                                          <p:val>
                                            <p:strVal val="#ppt_h"/>
                                          </p:val>
                                        </p:tav>
                                      </p:tavLst>
                                    </p:anim>
                                    <p:animEffect transition="in" filter="fade">
                                      <p:cBhvr>
                                        <p:cTn id="59" dur="500"/>
                                        <p:tgtEl>
                                          <p:spTgt spid="13332"/>
                                        </p:tgtEl>
                                      </p:cBhvr>
                                    </p:animEffect>
                                  </p:childTnLst>
                                </p:cTn>
                              </p:par>
                              <p:par>
                                <p:cTn id="60" presetID="53" presetClass="entr" presetSubtype="16" fill="hold" nodeType="withEffect">
                                  <p:stCondLst>
                                    <p:cond delay="0"/>
                                  </p:stCondLst>
                                  <p:childTnLst>
                                    <p:set>
                                      <p:cBhvr>
                                        <p:cTn id="61" dur="1" fill="hold">
                                          <p:stCondLst>
                                            <p:cond delay="0"/>
                                          </p:stCondLst>
                                        </p:cTn>
                                        <p:tgtEl>
                                          <p:spTgt spid="13331"/>
                                        </p:tgtEl>
                                        <p:attrNameLst>
                                          <p:attrName>style.visibility</p:attrName>
                                        </p:attrNameLst>
                                      </p:cBhvr>
                                      <p:to>
                                        <p:strVal val="visible"/>
                                      </p:to>
                                    </p:set>
                                    <p:anim calcmode="lin" valueType="num">
                                      <p:cBhvr>
                                        <p:cTn id="62" dur="500" fill="hold"/>
                                        <p:tgtEl>
                                          <p:spTgt spid="13331"/>
                                        </p:tgtEl>
                                        <p:attrNameLst>
                                          <p:attrName>ppt_w</p:attrName>
                                        </p:attrNameLst>
                                      </p:cBhvr>
                                      <p:tavLst>
                                        <p:tav tm="0">
                                          <p:val>
                                            <p:fltVal val="0"/>
                                          </p:val>
                                        </p:tav>
                                        <p:tav tm="100000">
                                          <p:val>
                                            <p:strVal val="#ppt_w"/>
                                          </p:val>
                                        </p:tav>
                                      </p:tavLst>
                                    </p:anim>
                                    <p:anim calcmode="lin" valueType="num">
                                      <p:cBhvr>
                                        <p:cTn id="63" dur="500" fill="hold"/>
                                        <p:tgtEl>
                                          <p:spTgt spid="13331"/>
                                        </p:tgtEl>
                                        <p:attrNameLst>
                                          <p:attrName>ppt_h</p:attrName>
                                        </p:attrNameLst>
                                      </p:cBhvr>
                                      <p:tavLst>
                                        <p:tav tm="0">
                                          <p:val>
                                            <p:fltVal val="0"/>
                                          </p:val>
                                        </p:tav>
                                        <p:tav tm="100000">
                                          <p:val>
                                            <p:strVal val="#ppt_h"/>
                                          </p:val>
                                        </p:tav>
                                      </p:tavLst>
                                    </p:anim>
                                    <p:animEffect transition="in" filter="fade">
                                      <p:cBhvr>
                                        <p:cTn id="64" dur="500"/>
                                        <p:tgtEl>
                                          <p:spTgt spid="13331"/>
                                        </p:tgtEl>
                                      </p:cBhvr>
                                    </p:animEffect>
                                  </p:childTnLst>
                                </p:cTn>
                              </p:par>
                              <p:par>
                                <p:cTn id="65" presetID="53" presetClass="entr" presetSubtype="16" fill="hold" nodeType="withEffect">
                                  <p:stCondLst>
                                    <p:cond delay="0"/>
                                  </p:stCondLst>
                                  <p:childTnLst>
                                    <p:set>
                                      <p:cBhvr>
                                        <p:cTn id="66" dur="1" fill="hold">
                                          <p:stCondLst>
                                            <p:cond delay="0"/>
                                          </p:stCondLst>
                                        </p:cTn>
                                        <p:tgtEl>
                                          <p:spTgt spid="13338"/>
                                        </p:tgtEl>
                                        <p:attrNameLst>
                                          <p:attrName>style.visibility</p:attrName>
                                        </p:attrNameLst>
                                      </p:cBhvr>
                                      <p:to>
                                        <p:strVal val="visible"/>
                                      </p:to>
                                    </p:set>
                                    <p:anim calcmode="lin" valueType="num">
                                      <p:cBhvr>
                                        <p:cTn id="67" dur="500" fill="hold"/>
                                        <p:tgtEl>
                                          <p:spTgt spid="13338"/>
                                        </p:tgtEl>
                                        <p:attrNameLst>
                                          <p:attrName>ppt_w</p:attrName>
                                        </p:attrNameLst>
                                      </p:cBhvr>
                                      <p:tavLst>
                                        <p:tav tm="0">
                                          <p:val>
                                            <p:fltVal val="0"/>
                                          </p:val>
                                        </p:tav>
                                        <p:tav tm="100000">
                                          <p:val>
                                            <p:strVal val="#ppt_w"/>
                                          </p:val>
                                        </p:tav>
                                      </p:tavLst>
                                    </p:anim>
                                    <p:anim calcmode="lin" valueType="num">
                                      <p:cBhvr>
                                        <p:cTn id="68" dur="500" fill="hold"/>
                                        <p:tgtEl>
                                          <p:spTgt spid="13338"/>
                                        </p:tgtEl>
                                        <p:attrNameLst>
                                          <p:attrName>ppt_h</p:attrName>
                                        </p:attrNameLst>
                                      </p:cBhvr>
                                      <p:tavLst>
                                        <p:tav tm="0">
                                          <p:val>
                                            <p:fltVal val="0"/>
                                          </p:val>
                                        </p:tav>
                                        <p:tav tm="100000">
                                          <p:val>
                                            <p:strVal val="#ppt_h"/>
                                          </p:val>
                                        </p:tav>
                                      </p:tavLst>
                                    </p:anim>
                                    <p:animEffect transition="in" filter="fade">
                                      <p:cBhvr>
                                        <p:cTn id="69" dur="500"/>
                                        <p:tgtEl>
                                          <p:spTgt spid="1333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3339"/>
                                        </p:tgtEl>
                                        <p:attrNameLst>
                                          <p:attrName>style.visibility</p:attrName>
                                        </p:attrNameLst>
                                      </p:cBhvr>
                                      <p:to>
                                        <p:strVal val="visible"/>
                                      </p:to>
                                    </p:set>
                                    <p:anim calcmode="lin" valueType="num">
                                      <p:cBhvr>
                                        <p:cTn id="72" dur="500" fill="hold"/>
                                        <p:tgtEl>
                                          <p:spTgt spid="13339"/>
                                        </p:tgtEl>
                                        <p:attrNameLst>
                                          <p:attrName>ppt_w</p:attrName>
                                        </p:attrNameLst>
                                      </p:cBhvr>
                                      <p:tavLst>
                                        <p:tav tm="0">
                                          <p:val>
                                            <p:fltVal val="0"/>
                                          </p:val>
                                        </p:tav>
                                        <p:tav tm="100000">
                                          <p:val>
                                            <p:strVal val="#ppt_w"/>
                                          </p:val>
                                        </p:tav>
                                      </p:tavLst>
                                    </p:anim>
                                    <p:anim calcmode="lin" valueType="num">
                                      <p:cBhvr>
                                        <p:cTn id="73" dur="500" fill="hold"/>
                                        <p:tgtEl>
                                          <p:spTgt spid="13339"/>
                                        </p:tgtEl>
                                        <p:attrNameLst>
                                          <p:attrName>ppt_h</p:attrName>
                                        </p:attrNameLst>
                                      </p:cBhvr>
                                      <p:tavLst>
                                        <p:tav tm="0">
                                          <p:val>
                                            <p:fltVal val="0"/>
                                          </p:val>
                                        </p:tav>
                                        <p:tav tm="100000">
                                          <p:val>
                                            <p:strVal val="#ppt_h"/>
                                          </p:val>
                                        </p:tav>
                                      </p:tavLst>
                                    </p:anim>
                                    <p:animEffect transition="in" filter="fade">
                                      <p:cBhvr>
                                        <p:cTn id="74" dur="500"/>
                                        <p:tgtEl>
                                          <p:spTgt spid="1333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3328"/>
                                        </p:tgtEl>
                                        <p:attrNameLst>
                                          <p:attrName>style.visibility</p:attrName>
                                        </p:attrNameLst>
                                      </p:cBhvr>
                                      <p:to>
                                        <p:strVal val="visible"/>
                                      </p:to>
                                    </p:set>
                                    <p:anim calcmode="lin" valueType="num">
                                      <p:cBhvr>
                                        <p:cTn id="77" dur="500" fill="hold"/>
                                        <p:tgtEl>
                                          <p:spTgt spid="13328"/>
                                        </p:tgtEl>
                                        <p:attrNameLst>
                                          <p:attrName>ppt_w</p:attrName>
                                        </p:attrNameLst>
                                      </p:cBhvr>
                                      <p:tavLst>
                                        <p:tav tm="0">
                                          <p:val>
                                            <p:fltVal val="0"/>
                                          </p:val>
                                        </p:tav>
                                        <p:tav tm="100000">
                                          <p:val>
                                            <p:strVal val="#ppt_w"/>
                                          </p:val>
                                        </p:tav>
                                      </p:tavLst>
                                    </p:anim>
                                    <p:anim calcmode="lin" valueType="num">
                                      <p:cBhvr>
                                        <p:cTn id="78" dur="500" fill="hold"/>
                                        <p:tgtEl>
                                          <p:spTgt spid="13328"/>
                                        </p:tgtEl>
                                        <p:attrNameLst>
                                          <p:attrName>ppt_h</p:attrName>
                                        </p:attrNameLst>
                                      </p:cBhvr>
                                      <p:tavLst>
                                        <p:tav tm="0">
                                          <p:val>
                                            <p:fltVal val="0"/>
                                          </p:val>
                                        </p:tav>
                                        <p:tav tm="100000">
                                          <p:val>
                                            <p:strVal val="#ppt_h"/>
                                          </p:val>
                                        </p:tav>
                                      </p:tavLst>
                                    </p:anim>
                                    <p:animEffect transition="in" filter="fade">
                                      <p:cBhvr>
                                        <p:cTn id="79" dur="500"/>
                                        <p:tgtEl>
                                          <p:spTgt spid="13328"/>
                                        </p:tgtEl>
                                      </p:cBhvr>
                                    </p:animEffect>
                                  </p:childTnLst>
                                </p:cTn>
                              </p:par>
                              <p:par>
                                <p:cTn id="80" presetID="53" presetClass="entr" presetSubtype="16" fill="hold" nodeType="withEffect">
                                  <p:stCondLst>
                                    <p:cond delay="0"/>
                                  </p:stCondLst>
                                  <p:childTnLst>
                                    <p:set>
                                      <p:cBhvr>
                                        <p:cTn id="81" dur="1" fill="hold">
                                          <p:stCondLst>
                                            <p:cond delay="0"/>
                                          </p:stCondLst>
                                        </p:cTn>
                                        <p:tgtEl>
                                          <p:spTgt spid="13327"/>
                                        </p:tgtEl>
                                        <p:attrNameLst>
                                          <p:attrName>style.visibility</p:attrName>
                                        </p:attrNameLst>
                                      </p:cBhvr>
                                      <p:to>
                                        <p:strVal val="visible"/>
                                      </p:to>
                                    </p:set>
                                    <p:anim calcmode="lin" valueType="num">
                                      <p:cBhvr>
                                        <p:cTn id="82" dur="500" fill="hold"/>
                                        <p:tgtEl>
                                          <p:spTgt spid="13327"/>
                                        </p:tgtEl>
                                        <p:attrNameLst>
                                          <p:attrName>ppt_w</p:attrName>
                                        </p:attrNameLst>
                                      </p:cBhvr>
                                      <p:tavLst>
                                        <p:tav tm="0">
                                          <p:val>
                                            <p:fltVal val="0"/>
                                          </p:val>
                                        </p:tav>
                                        <p:tav tm="100000">
                                          <p:val>
                                            <p:strVal val="#ppt_w"/>
                                          </p:val>
                                        </p:tav>
                                      </p:tavLst>
                                    </p:anim>
                                    <p:anim calcmode="lin" valueType="num">
                                      <p:cBhvr>
                                        <p:cTn id="83" dur="500" fill="hold"/>
                                        <p:tgtEl>
                                          <p:spTgt spid="13327"/>
                                        </p:tgtEl>
                                        <p:attrNameLst>
                                          <p:attrName>ppt_h</p:attrName>
                                        </p:attrNameLst>
                                      </p:cBhvr>
                                      <p:tavLst>
                                        <p:tav tm="0">
                                          <p:val>
                                            <p:fltVal val="0"/>
                                          </p:val>
                                        </p:tav>
                                        <p:tav tm="100000">
                                          <p:val>
                                            <p:strVal val="#ppt_h"/>
                                          </p:val>
                                        </p:tav>
                                      </p:tavLst>
                                    </p:anim>
                                    <p:animEffect transition="in" filter="fade">
                                      <p:cBhvr>
                                        <p:cTn id="84" dur="500"/>
                                        <p:tgtEl>
                                          <p:spTgt spid="13327"/>
                                        </p:tgtEl>
                                      </p:cBhvr>
                                    </p:animEffect>
                                  </p:childTnLst>
                                </p:cTn>
                              </p:par>
                              <p:par>
                                <p:cTn id="85" presetID="53" presetClass="entr" presetSubtype="16" fill="hold" nodeType="withEffect">
                                  <p:stCondLst>
                                    <p:cond delay="0"/>
                                  </p:stCondLst>
                                  <p:childTnLst>
                                    <p:set>
                                      <p:cBhvr>
                                        <p:cTn id="86" dur="1" fill="hold">
                                          <p:stCondLst>
                                            <p:cond delay="0"/>
                                          </p:stCondLst>
                                        </p:cTn>
                                        <p:tgtEl>
                                          <p:spTgt spid="13316"/>
                                        </p:tgtEl>
                                        <p:attrNameLst>
                                          <p:attrName>style.visibility</p:attrName>
                                        </p:attrNameLst>
                                      </p:cBhvr>
                                      <p:to>
                                        <p:strVal val="visible"/>
                                      </p:to>
                                    </p:set>
                                    <p:anim calcmode="lin" valueType="num">
                                      <p:cBhvr>
                                        <p:cTn id="87" dur="500" fill="hold"/>
                                        <p:tgtEl>
                                          <p:spTgt spid="13316"/>
                                        </p:tgtEl>
                                        <p:attrNameLst>
                                          <p:attrName>ppt_w</p:attrName>
                                        </p:attrNameLst>
                                      </p:cBhvr>
                                      <p:tavLst>
                                        <p:tav tm="0">
                                          <p:val>
                                            <p:fltVal val="0"/>
                                          </p:val>
                                        </p:tav>
                                        <p:tav tm="100000">
                                          <p:val>
                                            <p:strVal val="#ppt_w"/>
                                          </p:val>
                                        </p:tav>
                                      </p:tavLst>
                                    </p:anim>
                                    <p:anim calcmode="lin" valueType="num">
                                      <p:cBhvr>
                                        <p:cTn id="88" dur="500" fill="hold"/>
                                        <p:tgtEl>
                                          <p:spTgt spid="13316"/>
                                        </p:tgtEl>
                                        <p:attrNameLst>
                                          <p:attrName>ppt_h</p:attrName>
                                        </p:attrNameLst>
                                      </p:cBhvr>
                                      <p:tavLst>
                                        <p:tav tm="0">
                                          <p:val>
                                            <p:fltVal val="0"/>
                                          </p:val>
                                        </p:tav>
                                        <p:tav tm="100000">
                                          <p:val>
                                            <p:strVal val="#ppt_h"/>
                                          </p:val>
                                        </p:tav>
                                      </p:tavLst>
                                    </p:anim>
                                    <p:animEffect transition="in" filter="fade">
                                      <p:cBhvr>
                                        <p:cTn id="89" dur="500"/>
                                        <p:tgtEl>
                                          <p:spTgt spid="1331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3317"/>
                                        </p:tgtEl>
                                        <p:attrNameLst>
                                          <p:attrName>style.visibility</p:attrName>
                                        </p:attrNameLst>
                                      </p:cBhvr>
                                      <p:to>
                                        <p:strVal val="visible"/>
                                      </p:to>
                                    </p:set>
                                    <p:anim calcmode="lin" valueType="num">
                                      <p:cBhvr>
                                        <p:cTn id="92" dur="500" fill="hold"/>
                                        <p:tgtEl>
                                          <p:spTgt spid="13317"/>
                                        </p:tgtEl>
                                        <p:attrNameLst>
                                          <p:attrName>ppt_w</p:attrName>
                                        </p:attrNameLst>
                                      </p:cBhvr>
                                      <p:tavLst>
                                        <p:tav tm="0">
                                          <p:val>
                                            <p:fltVal val="0"/>
                                          </p:val>
                                        </p:tav>
                                        <p:tav tm="100000">
                                          <p:val>
                                            <p:strVal val="#ppt_w"/>
                                          </p:val>
                                        </p:tav>
                                      </p:tavLst>
                                    </p:anim>
                                    <p:anim calcmode="lin" valueType="num">
                                      <p:cBhvr>
                                        <p:cTn id="93" dur="500" fill="hold"/>
                                        <p:tgtEl>
                                          <p:spTgt spid="13317"/>
                                        </p:tgtEl>
                                        <p:attrNameLst>
                                          <p:attrName>ppt_h</p:attrName>
                                        </p:attrNameLst>
                                      </p:cBhvr>
                                      <p:tavLst>
                                        <p:tav tm="0">
                                          <p:val>
                                            <p:fltVal val="0"/>
                                          </p:val>
                                        </p:tav>
                                        <p:tav tm="100000">
                                          <p:val>
                                            <p:strVal val="#ppt_h"/>
                                          </p:val>
                                        </p:tav>
                                      </p:tavLst>
                                    </p:anim>
                                    <p:animEffect transition="in" filter="fade">
                                      <p:cBhvr>
                                        <p:cTn id="94" dur="500"/>
                                        <p:tgtEl>
                                          <p:spTgt spid="13317"/>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13335"/>
                                        </p:tgtEl>
                                        <p:attrNameLst>
                                          <p:attrName>style.visibility</p:attrName>
                                        </p:attrNameLst>
                                      </p:cBhvr>
                                      <p:to>
                                        <p:strVal val="visible"/>
                                      </p:to>
                                    </p:set>
                                    <p:anim calcmode="lin" valueType="num">
                                      <p:cBhvr additive="base">
                                        <p:cTn id="99" dur="500" fill="hold"/>
                                        <p:tgtEl>
                                          <p:spTgt spid="13335"/>
                                        </p:tgtEl>
                                        <p:attrNameLst>
                                          <p:attrName>ppt_x</p:attrName>
                                        </p:attrNameLst>
                                      </p:cBhvr>
                                      <p:tavLst>
                                        <p:tav tm="0">
                                          <p:val>
                                            <p:strVal val="0-#ppt_w/2"/>
                                          </p:val>
                                        </p:tav>
                                        <p:tav tm="100000">
                                          <p:val>
                                            <p:strVal val="#ppt_x"/>
                                          </p:val>
                                        </p:tav>
                                      </p:tavLst>
                                    </p:anim>
                                    <p:anim calcmode="lin" valueType="num">
                                      <p:cBhvr additive="base">
                                        <p:cTn id="100" dur="500" fill="hold"/>
                                        <p:tgtEl>
                                          <p:spTgt spid="13335"/>
                                        </p:tgtEl>
                                        <p:attrNameLst>
                                          <p:attrName>ppt_y</p:attrName>
                                        </p:attrNameLst>
                                      </p:cBhvr>
                                      <p:tavLst>
                                        <p:tav tm="0">
                                          <p:val>
                                            <p:strVal val="#ppt_y"/>
                                          </p:val>
                                        </p:tav>
                                        <p:tav tm="100000">
                                          <p:val>
                                            <p:strVal val="#ppt_y"/>
                                          </p:val>
                                        </p:tav>
                                      </p:tavLst>
                                    </p:anim>
                                  </p:childTnLst>
                                </p:cTn>
                              </p:par>
                              <p:par>
                                <p:cTn id="101" presetID="2" presetClass="entr" presetSubtype="8" fill="hold" grpId="2" nodeType="withEffect">
                                  <p:stCondLst>
                                    <p:cond delay="0"/>
                                  </p:stCondLst>
                                  <p:childTnLst>
                                    <p:set>
                                      <p:cBhvr>
                                        <p:cTn id="102" dur="1" fill="hold">
                                          <p:stCondLst>
                                            <p:cond delay="0"/>
                                          </p:stCondLst>
                                        </p:cTn>
                                        <p:tgtEl>
                                          <p:spTgt spid="13336"/>
                                        </p:tgtEl>
                                        <p:attrNameLst>
                                          <p:attrName>style.visibility</p:attrName>
                                        </p:attrNameLst>
                                      </p:cBhvr>
                                      <p:to>
                                        <p:strVal val="visible"/>
                                      </p:to>
                                    </p:set>
                                    <p:anim calcmode="lin" valueType="num">
                                      <p:cBhvr additive="base">
                                        <p:cTn id="103" dur="500" fill="hold"/>
                                        <p:tgtEl>
                                          <p:spTgt spid="13336"/>
                                        </p:tgtEl>
                                        <p:attrNameLst>
                                          <p:attrName>ppt_x</p:attrName>
                                        </p:attrNameLst>
                                      </p:cBhvr>
                                      <p:tavLst>
                                        <p:tav tm="0">
                                          <p:val>
                                            <p:strVal val="0-#ppt_w/2"/>
                                          </p:val>
                                        </p:tav>
                                        <p:tav tm="100000">
                                          <p:val>
                                            <p:strVal val="#ppt_x"/>
                                          </p:val>
                                        </p:tav>
                                      </p:tavLst>
                                    </p:anim>
                                    <p:anim calcmode="lin" valueType="num">
                                      <p:cBhvr additive="base">
                                        <p:cTn id="104" dur="500" fill="hold"/>
                                        <p:tgtEl>
                                          <p:spTgt spid="13336"/>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2" presetClass="entr" presetSubtype="8" fill="hold" grpId="2" nodeType="afterEffect">
                                  <p:stCondLst>
                                    <p:cond delay="0"/>
                                  </p:stCondLst>
                                  <p:childTnLst>
                                    <p:set>
                                      <p:cBhvr>
                                        <p:cTn id="107" dur="1" fill="hold">
                                          <p:stCondLst>
                                            <p:cond delay="0"/>
                                          </p:stCondLst>
                                        </p:cTn>
                                        <p:tgtEl>
                                          <p:spTgt spid="13343"/>
                                        </p:tgtEl>
                                        <p:attrNameLst>
                                          <p:attrName>style.visibility</p:attrName>
                                        </p:attrNameLst>
                                      </p:cBhvr>
                                      <p:to>
                                        <p:strVal val="visible"/>
                                      </p:to>
                                    </p:set>
                                    <p:anim calcmode="lin" valueType="num">
                                      <p:cBhvr additive="base">
                                        <p:cTn id="108" dur="500" fill="hold"/>
                                        <p:tgtEl>
                                          <p:spTgt spid="13343"/>
                                        </p:tgtEl>
                                        <p:attrNameLst>
                                          <p:attrName>ppt_x</p:attrName>
                                        </p:attrNameLst>
                                      </p:cBhvr>
                                      <p:tavLst>
                                        <p:tav tm="0">
                                          <p:val>
                                            <p:strVal val="0-#ppt_w/2"/>
                                          </p:val>
                                        </p:tav>
                                        <p:tav tm="100000">
                                          <p:val>
                                            <p:strVal val="#ppt_x"/>
                                          </p:val>
                                        </p:tav>
                                      </p:tavLst>
                                    </p:anim>
                                    <p:anim calcmode="lin" valueType="num">
                                      <p:cBhvr additive="base">
                                        <p:cTn id="109" dur="500" fill="hold"/>
                                        <p:tgtEl>
                                          <p:spTgt spid="13343"/>
                                        </p:tgtEl>
                                        <p:attrNameLst>
                                          <p:attrName>ppt_y</p:attrName>
                                        </p:attrNameLst>
                                      </p:cBhvr>
                                      <p:tavLst>
                                        <p:tav tm="0">
                                          <p:val>
                                            <p:strVal val="#ppt_y"/>
                                          </p:val>
                                        </p:tav>
                                        <p:tav tm="100000">
                                          <p:val>
                                            <p:strVal val="#ppt_y"/>
                                          </p:val>
                                        </p:tav>
                                      </p:tavLst>
                                    </p:anim>
                                  </p:childTnLst>
                                </p:cTn>
                              </p:par>
                              <p:par>
                                <p:cTn id="110" presetID="2" presetClass="entr" presetSubtype="8" fill="hold" nodeType="withEffect">
                                  <p:stCondLst>
                                    <p:cond delay="0"/>
                                  </p:stCondLst>
                                  <p:childTnLst>
                                    <p:set>
                                      <p:cBhvr>
                                        <p:cTn id="111" dur="1" fill="hold">
                                          <p:stCondLst>
                                            <p:cond delay="0"/>
                                          </p:stCondLst>
                                        </p:cTn>
                                        <p:tgtEl>
                                          <p:spTgt spid="13342"/>
                                        </p:tgtEl>
                                        <p:attrNameLst>
                                          <p:attrName>style.visibility</p:attrName>
                                        </p:attrNameLst>
                                      </p:cBhvr>
                                      <p:to>
                                        <p:strVal val="visible"/>
                                      </p:to>
                                    </p:set>
                                    <p:anim calcmode="lin" valueType="num">
                                      <p:cBhvr additive="base">
                                        <p:cTn id="112" dur="500" fill="hold"/>
                                        <p:tgtEl>
                                          <p:spTgt spid="13342"/>
                                        </p:tgtEl>
                                        <p:attrNameLst>
                                          <p:attrName>ppt_x</p:attrName>
                                        </p:attrNameLst>
                                      </p:cBhvr>
                                      <p:tavLst>
                                        <p:tav tm="0">
                                          <p:val>
                                            <p:strVal val="0-#ppt_w/2"/>
                                          </p:val>
                                        </p:tav>
                                        <p:tav tm="100000">
                                          <p:val>
                                            <p:strVal val="#ppt_x"/>
                                          </p:val>
                                        </p:tav>
                                      </p:tavLst>
                                    </p:anim>
                                    <p:anim calcmode="lin" valueType="num">
                                      <p:cBhvr additive="base">
                                        <p:cTn id="113" dur="500" fill="hold"/>
                                        <p:tgtEl>
                                          <p:spTgt spid="13342"/>
                                        </p:tgtEl>
                                        <p:attrNameLst>
                                          <p:attrName>ppt_y</p:attrName>
                                        </p:attrNameLst>
                                      </p:cBhvr>
                                      <p:tavLst>
                                        <p:tav tm="0">
                                          <p:val>
                                            <p:strVal val="#ppt_y"/>
                                          </p:val>
                                        </p:tav>
                                        <p:tav tm="100000">
                                          <p:val>
                                            <p:strVal val="#ppt_y"/>
                                          </p:val>
                                        </p:tav>
                                      </p:tavLst>
                                    </p:anim>
                                  </p:childTnLst>
                                </p:cTn>
                              </p:par>
                            </p:childTnLst>
                          </p:cTn>
                        </p:par>
                        <p:par>
                          <p:cTn id="114" fill="hold">
                            <p:stCondLst>
                              <p:cond delay="1000"/>
                            </p:stCondLst>
                            <p:childTnLst>
                              <p:par>
                                <p:cTn id="115" presetID="2" presetClass="entr" presetSubtype="8" fill="hold" grpId="2" nodeType="afterEffect">
                                  <p:stCondLst>
                                    <p:cond delay="0"/>
                                  </p:stCondLst>
                                  <p:childTnLst>
                                    <p:set>
                                      <p:cBhvr>
                                        <p:cTn id="116" dur="1" fill="hold">
                                          <p:stCondLst>
                                            <p:cond delay="0"/>
                                          </p:stCondLst>
                                        </p:cTn>
                                        <p:tgtEl>
                                          <p:spTgt spid="13324"/>
                                        </p:tgtEl>
                                        <p:attrNameLst>
                                          <p:attrName>style.visibility</p:attrName>
                                        </p:attrNameLst>
                                      </p:cBhvr>
                                      <p:to>
                                        <p:strVal val="visible"/>
                                      </p:to>
                                    </p:set>
                                    <p:anim calcmode="lin" valueType="num">
                                      <p:cBhvr additive="base">
                                        <p:cTn id="117" dur="500" fill="hold"/>
                                        <p:tgtEl>
                                          <p:spTgt spid="13324"/>
                                        </p:tgtEl>
                                        <p:attrNameLst>
                                          <p:attrName>ppt_x</p:attrName>
                                        </p:attrNameLst>
                                      </p:cBhvr>
                                      <p:tavLst>
                                        <p:tav tm="0">
                                          <p:val>
                                            <p:strVal val="0-#ppt_w/2"/>
                                          </p:val>
                                        </p:tav>
                                        <p:tav tm="100000">
                                          <p:val>
                                            <p:strVal val="#ppt_x"/>
                                          </p:val>
                                        </p:tav>
                                      </p:tavLst>
                                    </p:anim>
                                    <p:anim calcmode="lin" valueType="num">
                                      <p:cBhvr additive="base">
                                        <p:cTn id="118" dur="500" fill="hold"/>
                                        <p:tgtEl>
                                          <p:spTgt spid="13324"/>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0"/>
                                  </p:stCondLst>
                                  <p:childTnLst>
                                    <p:set>
                                      <p:cBhvr>
                                        <p:cTn id="120" dur="1" fill="hold">
                                          <p:stCondLst>
                                            <p:cond delay="0"/>
                                          </p:stCondLst>
                                        </p:cTn>
                                        <p:tgtEl>
                                          <p:spTgt spid="13325"/>
                                        </p:tgtEl>
                                        <p:attrNameLst>
                                          <p:attrName>style.visibility</p:attrName>
                                        </p:attrNameLst>
                                      </p:cBhvr>
                                      <p:to>
                                        <p:strVal val="visible"/>
                                      </p:to>
                                    </p:set>
                                    <p:anim calcmode="lin" valueType="num">
                                      <p:cBhvr additive="base">
                                        <p:cTn id="121" dur="500" fill="hold"/>
                                        <p:tgtEl>
                                          <p:spTgt spid="13325"/>
                                        </p:tgtEl>
                                        <p:attrNameLst>
                                          <p:attrName>ppt_x</p:attrName>
                                        </p:attrNameLst>
                                      </p:cBhvr>
                                      <p:tavLst>
                                        <p:tav tm="0">
                                          <p:val>
                                            <p:strVal val="0-#ppt_w/2"/>
                                          </p:val>
                                        </p:tav>
                                        <p:tav tm="100000">
                                          <p:val>
                                            <p:strVal val="#ppt_x"/>
                                          </p:val>
                                        </p:tav>
                                      </p:tavLst>
                                    </p:anim>
                                    <p:anim calcmode="lin" valueType="num">
                                      <p:cBhvr additive="base">
                                        <p:cTn id="122" dur="500" fill="hold"/>
                                        <p:tgtEl>
                                          <p:spTgt spid="13325"/>
                                        </p:tgtEl>
                                        <p:attrNameLst>
                                          <p:attrName>ppt_y</p:attrName>
                                        </p:attrNameLst>
                                      </p:cBhvr>
                                      <p:tavLst>
                                        <p:tav tm="0">
                                          <p:val>
                                            <p:strVal val="#ppt_y"/>
                                          </p:val>
                                        </p:tav>
                                        <p:tav tm="100000">
                                          <p:val>
                                            <p:strVal val="#ppt_y"/>
                                          </p:val>
                                        </p:tav>
                                      </p:tavLst>
                                    </p:anim>
                                  </p:childTnLst>
                                </p:cTn>
                              </p:par>
                            </p:childTnLst>
                          </p:cTn>
                        </p:par>
                        <p:par>
                          <p:cTn id="123" fill="hold">
                            <p:stCondLst>
                              <p:cond delay="1500"/>
                            </p:stCondLst>
                            <p:childTnLst>
                              <p:par>
                                <p:cTn id="124" presetID="2" presetClass="entr" presetSubtype="8" fill="hold" grpId="2" nodeType="afterEffect">
                                  <p:stCondLst>
                                    <p:cond delay="0"/>
                                  </p:stCondLst>
                                  <p:childTnLst>
                                    <p:set>
                                      <p:cBhvr>
                                        <p:cTn id="125" dur="1" fill="hold">
                                          <p:stCondLst>
                                            <p:cond delay="0"/>
                                          </p:stCondLst>
                                        </p:cTn>
                                        <p:tgtEl>
                                          <p:spTgt spid="13337"/>
                                        </p:tgtEl>
                                        <p:attrNameLst>
                                          <p:attrName>style.visibility</p:attrName>
                                        </p:attrNameLst>
                                      </p:cBhvr>
                                      <p:to>
                                        <p:strVal val="visible"/>
                                      </p:to>
                                    </p:set>
                                    <p:anim calcmode="lin" valueType="num">
                                      <p:cBhvr additive="base">
                                        <p:cTn id="126" dur="500" fill="hold"/>
                                        <p:tgtEl>
                                          <p:spTgt spid="13337"/>
                                        </p:tgtEl>
                                        <p:attrNameLst>
                                          <p:attrName>ppt_x</p:attrName>
                                        </p:attrNameLst>
                                      </p:cBhvr>
                                      <p:tavLst>
                                        <p:tav tm="0">
                                          <p:val>
                                            <p:strVal val="0-#ppt_w/2"/>
                                          </p:val>
                                        </p:tav>
                                        <p:tav tm="100000">
                                          <p:val>
                                            <p:strVal val="#ppt_x"/>
                                          </p:val>
                                        </p:tav>
                                      </p:tavLst>
                                    </p:anim>
                                    <p:anim calcmode="lin" valueType="num">
                                      <p:cBhvr additive="base">
                                        <p:cTn id="127" dur="500" fill="hold"/>
                                        <p:tgtEl>
                                          <p:spTgt spid="13337"/>
                                        </p:tgtEl>
                                        <p:attrNameLst>
                                          <p:attrName>ppt_y</p:attrName>
                                        </p:attrNameLst>
                                      </p:cBhvr>
                                      <p:tavLst>
                                        <p:tav tm="0">
                                          <p:val>
                                            <p:strVal val="#ppt_y"/>
                                          </p:val>
                                        </p:tav>
                                        <p:tav tm="100000">
                                          <p:val>
                                            <p:strVal val="#ppt_y"/>
                                          </p:val>
                                        </p:tav>
                                      </p:tavLst>
                                    </p:anim>
                                  </p:childTnLst>
                                </p:cTn>
                              </p:par>
                              <p:par>
                                <p:cTn id="128" presetID="2" presetClass="entr" presetSubtype="8" fill="hold" nodeType="withEffect">
                                  <p:stCondLst>
                                    <p:cond delay="0"/>
                                  </p:stCondLst>
                                  <p:childTnLst>
                                    <p:set>
                                      <p:cBhvr>
                                        <p:cTn id="129" dur="1" fill="hold">
                                          <p:stCondLst>
                                            <p:cond delay="0"/>
                                          </p:stCondLst>
                                        </p:cTn>
                                        <p:tgtEl>
                                          <p:spTgt spid="13315"/>
                                        </p:tgtEl>
                                        <p:attrNameLst>
                                          <p:attrName>style.visibility</p:attrName>
                                        </p:attrNameLst>
                                      </p:cBhvr>
                                      <p:to>
                                        <p:strVal val="visible"/>
                                      </p:to>
                                    </p:set>
                                    <p:anim calcmode="lin" valueType="num">
                                      <p:cBhvr additive="base">
                                        <p:cTn id="130" dur="500" fill="hold"/>
                                        <p:tgtEl>
                                          <p:spTgt spid="13315"/>
                                        </p:tgtEl>
                                        <p:attrNameLst>
                                          <p:attrName>ppt_x</p:attrName>
                                        </p:attrNameLst>
                                      </p:cBhvr>
                                      <p:tavLst>
                                        <p:tav tm="0">
                                          <p:val>
                                            <p:strVal val="0-#ppt_w/2"/>
                                          </p:val>
                                        </p:tav>
                                        <p:tav tm="100000">
                                          <p:val>
                                            <p:strVal val="#ppt_x"/>
                                          </p:val>
                                        </p:tav>
                                      </p:tavLst>
                                    </p:anim>
                                    <p:anim calcmode="lin" valueType="num">
                                      <p:cBhvr additive="base">
                                        <p:cTn id="131" dur="500" fill="hold"/>
                                        <p:tgtEl>
                                          <p:spTgt spid="13315"/>
                                        </p:tgtEl>
                                        <p:attrNameLst>
                                          <p:attrName>ppt_y</p:attrName>
                                        </p:attrNameLst>
                                      </p:cBhvr>
                                      <p:tavLst>
                                        <p:tav tm="0">
                                          <p:val>
                                            <p:strVal val="#ppt_y"/>
                                          </p:val>
                                        </p:tav>
                                        <p:tav tm="100000">
                                          <p:val>
                                            <p:strVal val="#ppt_y"/>
                                          </p:val>
                                        </p:tav>
                                      </p:tavLst>
                                    </p:anim>
                                  </p:childTnLst>
                                </p:cTn>
                              </p:par>
                            </p:childTnLst>
                          </p:cTn>
                        </p:par>
                        <p:par>
                          <p:cTn id="132" fill="hold">
                            <p:stCondLst>
                              <p:cond delay="2000"/>
                            </p:stCondLst>
                            <p:childTnLst>
                              <p:par>
                                <p:cTn id="133" presetID="2" presetClass="entr" presetSubtype="8" fill="hold" grpId="2" nodeType="afterEffect">
                                  <p:stCondLst>
                                    <p:cond delay="0"/>
                                  </p:stCondLst>
                                  <p:childTnLst>
                                    <p:set>
                                      <p:cBhvr>
                                        <p:cTn id="134" dur="1" fill="hold">
                                          <p:stCondLst>
                                            <p:cond delay="0"/>
                                          </p:stCondLst>
                                        </p:cTn>
                                        <p:tgtEl>
                                          <p:spTgt spid="13341"/>
                                        </p:tgtEl>
                                        <p:attrNameLst>
                                          <p:attrName>style.visibility</p:attrName>
                                        </p:attrNameLst>
                                      </p:cBhvr>
                                      <p:to>
                                        <p:strVal val="visible"/>
                                      </p:to>
                                    </p:set>
                                    <p:anim calcmode="lin" valueType="num">
                                      <p:cBhvr additive="base">
                                        <p:cTn id="135" dur="500" fill="hold"/>
                                        <p:tgtEl>
                                          <p:spTgt spid="13341"/>
                                        </p:tgtEl>
                                        <p:attrNameLst>
                                          <p:attrName>ppt_x</p:attrName>
                                        </p:attrNameLst>
                                      </p:cBhvr>
                                      <p:tavLst>
                                        <p:tav tm="0">
                                          <p:val>
                                            <p:strVal val="0-#ppt_w/2"/>
                                          </p:val>
                                        </p:tav>
                                        <p:tav tm="100000">
                                          <p:val>
                                            <p:strVal val="#ppt_x"/>
                                          </p:val>
                                        </p:tav>
                                      </p:tavLst>
                                    </p:anim>
                                    <p:anim calcmode="lin" valueType="num">
                                      <p:cBhvr additive="base">
                                        <p:cTn id="136" dur="500" fill="hold"/>
                                        <p:tgtEl>
                                          <p:spTgt spid="13341"/>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13340"/>
                                        </p:tgtEl>
                                        <p:attrNameLst>
                                          <p:attrName>style.visibility</p:attrName>
                                        </p:attrNameLst>
                                      </p:cBhvr>
                                      <p:to>
                                        <p:strVal val="visible"/>
                                      </p:to>
                                    </p:set>
                                    <p:anim calcmode="lin" valueType="num">
                                      <p:cBhvr additive="base">
                                        <p:cTn id="139" dur="500" fill="hold"/>
                                        <p:tgtEl>
                                          <p:spTgt spid="13340"/>
                                        </p:tgtEl>
                                        <p:attrNameLst>
                                          <p:attrName>ppt_x</p:attrName>
                                        </p:attrNameLst>
                                      </p:cBhvr>
                                      <p:tavLst>
                                        <p:tav tm="0">
                                          <p:val>
                                            <p:strVal val="0-#ppt_w/2"/>
                                          </p:val>
                                        </p:tav>
                                        <p:tav tm="100000">
                                          <p:val>
                                            <p:strVal val="#ppt_x"/>
                                          </p:val>
                                        </p:tav>
                                      </p:tavLst>
                                    </p:anim>
                                    <p:anim calcmode="lin" valueType="num">
                                      <p:cBhvr additive="base">
                                        <p:cTn id="140" dur="500" fill="hold"/>
                                        <p:tgtEl>
                                          <p:spTgt spid="13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9" grpId="0"/>
      <p:bldP spid="13321" grpId="0"/>
      <p:bldP spid="13323" grpId="0"/>
      <p:bldP spid="13324" grpId="2"/>
      <p:bldP spid="13328" grpId="0"/>
      <p:bldP spid="13330" grpId="0"/>
      <p:bldP spid="13332" grpId="0"/>
      <p:bldP spid="13334" grpId="0"/>
      <p:bldP spid="13336" grpId="2"/>
      <p:bldP spid="13337" grpId="2"/>
      <p:bldP spid="13339" grpId="0"/>
      <p:bldP spid="13341" grpId="2"/>
      <p:bldP spid="13343"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5538" y="3505200"/>
            <a:ext cx="1668462"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1200" y="4343400"/>
            <a:ext cx="2667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2" descr="I:\Connect 2 Protect\C2P Administration\C2P Website\Site Photos\Miami_1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45720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4" descr="http://www.c2p.la/uploads/9/2/2/7/9227193/1326840314.pn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0" y="2362200"/>
            <a:ext cx="4572000"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2" name="Rectangle 6"/>
          <p:cNvSpPr>
            <a:spLocks noChangeArrowheads="1"/>
          </p:cNvSpPr>
          <p:nvPr/>
        </p:nvSpPr>
        <p:spPr bwMode="auto">
          <a:xfrm>
            <a:off x="0" y="3505200"/>
            <a:ext cx="4572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600" b="1">
                <a:solidFill>
                  <a:srgbClr val="C00000"/>
                </a:solidFill>
                <a:latin typeface="Palatino Linotype" pitchFamily="18" charset="0"/>
              </a:rPr>
              <a:t>“LGBT youths in Washington area get their first mentoring program” </a:t>
            </a:r>
          </a:p>
          <a:p>
            <a:pPr algn="ctr"/>
            <a:r>
              <a:rPr lang="en-US" sz="1600" b="1" i="1">
                <a:solidFill>
                  <a:srgbClr val="C00000"/>
                </a:solidFill>
              </a:rPr>
              <a:t>Washington Post, June 6, 2012</a:t>
            </a:r>
          </a:p>
        </p:txBody>
      </p:sp>
      <p:pic>
        <p:nvPicPr>
          <p:cNvPr id="14343"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48200" y="11113"/>
            <a:ext cx="4495800" cy="235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4" name="Rectangle 8"/>
          <p:cNvSpPr>
            <a:spLocks noChangeArrowheads="1"/>
          </p:cNvSpPr>
          <p:nvPr/>
        </p:nvSpPr>
        <p:spPr bwMode="auto">
          <a:xfrm>
            <a:off x="4495800" y="5657850"/>
            <a:ext cx="46482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000" b="1">
                <a:solidFill>
                  <a:schemeClr val="tx2"/>
                </a:solidFill>
                <a:latin typeface="Baskerville Old Face" pitchFamily="18" charset="0"/>
              </a:rPr>
              <a:t>“Chicago Department of Public Health and Community Partners Expand HIV Hotline for Adolescents”</a:t>
            </a:r>
          </a:p>
          <a:p>
            <a:pPr algn="ctr"/>
            <a:r>
              <a:rPr lang="en-US" sz="1800" b="1" i="1">
                <a:solidFill>
                  <a:schemeClr val="tx2"/>
                </a:solidFill>
                <a:latin typeface="Baskerville Old Face" pitchFamily="18" charset="0"/>
              </a:rPr>
              <a:t>Press Release, July 17, 2012</a:t>
            </a:r>
          </a:p>
        </p:txBody>
      </p:sp>
      <p:sp>
        <p:nvSpPr>
          <p:cNvPr id="14345" name="TextBox 9"/>
          <p:cNvSpPr txBox="1">
            <a:spLocks noChangeArrowheads="1"/>
          </p:cNvSpPr>
          <p:nvPr/>
        </p:nvSpPr>
        <p:spPr bwMode="auto">
          <a:xfrm>
            <a:off x="4495800" y="3048000"/>
            <a:ext cx="4648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sz="1600">
                <a:latin typeface="Britannic Bold" pitchFamily="34" charset="0"/>
              </a:rPr>
              <a:t>“City Hall Recognizes LGBT Homeless Youth”</a:t>
            </a:r>
          </a:p>
          <a:p>
            <a:pPr eaLnBrk="1" hangingPunct="1"/>
            <a:r>
              <a:rPr lang="en-US" sz="1600" i="1">
                <a:latin typeface="Britannic Bold" pitchFamily="34" charset="0"/>
              </a:rPr>
              <a:t>Philadelphia Gay News, Nov. 2011</a:t>
            </a:r>
          </a:p>
          <a:p>
            <a:pPr eaLnBrk="1" hangingPunct="1"/>
            <a:endParaRPr lang="en-US"/>
          </a:p>
        </p:txBody>
      </p:sp>
      <p:pic>
        <p:nvPicPr>
          <p:cNvPr id="14346" name="Picture 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4343400"/>
            <a:ext cx="2224088"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7" name="Picture 8"/>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572000" y="3657600"/>
            <a:ext cx="2743200" cy="200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4888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775" y="228600"/>
            <a:ext cx="8153400" cy="990600"/>
          </a:xfrm>
        </p:spPr>
        <p:txBody>
          <a:bodyPr/>
          <a:lstStyle/>
          <a:p>
            <a:pPr marL="53975" algn="ctr" eaLnBrk="1" hangingPunct="1"/>
            <a:r>
              <a:rPr lang="en-US" sz="4800" smtClean="0">
                <a:latin typeface="Rockwell" pitchFamily="18" charset="0"/>
              </a:rPr>
              <a:t>Defining Mobilization </a:t>
            </a:r>
          </a:p>
        </p:txBody>
      </p:sp>
      <p:sp>
        <p:nvSpPr>
          <p:cNvPr id="15363" name="Rectangle 3"/>
          <p:cNvSpPr>
            <a:spLocks noGrp="1" noChangeArrowheads="1"/>
          </p:cNvSpPr>
          <p:nvPr>
            <p:ph idx="1"/>
          </p:nvPr>
        </p:nvSpPr>
        <p:spPr>
          <a:xfrm>
            <a:off x="612775" y="1828800"/>
            <a:ext cx="8153400" cy="3581400"/>
          </a:xfrm>
        </p:spPr>
        <p:txBody>
          <a:bodyPr/>
          <a:lstStyle/>
          <a:p>
            <a:pPr algn="ctr" eaLnBrk="1" hangingPunct="1">
              <a:lnSpc>
                <a:spcPct val="90000"/>
              </a:lnSpc>
              <a:buFontTx/>
              <a:buNone/>
            </a:pPr>
            <a:r>
              <a:rPr lang="en-US" sz="3600" dirty="0" smtClean="0">
                <a:latin typeface="Rockwell" pitchFamily="18" charset="0"/>
              </a:rPr>
              <a:t>Mobilization is the process of collaborative problem-solving resulting in changes to the environment that lead to reduced health and/or other social problems and, ultimately, to healthier communities</a:t>
            </a:r>
          </a:p>
        </p:txBody>
      </p:sp>
    </p:spTree>
    <p:extLst>
      <p:ext uri="{BB962C8B-B14F-4D97-AF65-F5344CB8AC3E}">
        <p14:creationId xmlns:p14="http://schemas.microsoft.com/office/powerpoint/2010/main" xmlns="" val="3116864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descr="116406137.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8125" y="2089150"/>
            <a:ext cx="3937000" cy="294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6013" y="3522663"/>
            <a:ext cx="2947987" cy="332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3" descr="C:\Documents and Settings\foi3\Desktop\10_210507-A_Lowry-Leonard_PPT_Local Gov\dv1940100-schoolcafeteri-al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1313" y="5035550"/>
            <a:ext cx="2806700" cy="1778000"/>
          </a:xfrm>
          <a:prstGeom prst="rect">
            <a:avLst/>
          </a:prstGeom>
          <a:noFill/>
          <a:ln w="254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46085" name="Picture 6" descr="http://www.buckleupillinois.org/images/cioti.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24200" y="3522663"/>
            <a:ext cx="3041650" cy="332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6" name="Picture 8" descr="http://www.ontaap.com/images/content/Recycling%20Arrows.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41800" y="0"/>
            <a:ext cx="4902200" cy="3522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a:xfrm>
            <a:off x="238125" y="2089150"/>
            <a:ext cx="2886075" cy="21780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7813" y="2089150"/>
            <a:ext cx="3897312" cy="2946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089" name="TextBox 9"/>
          <p:cNvSpPr txBox="1">
            <a:spLocks noChangeArrowheads="1"/>
          </p:cNvSpPr>
          <p:nvPr/>
        </p:nvSpPr>
        <p:spPr bwMode="auto">
          <a:xfrm>
            <a:off x="173038" y="298450"/>
            <a:ext cx="4002087"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sz="3600">
                <a:latin typeface="Rockwell" pitchFamily="18" charset="0"/>
              </a:rPr>
              <a:t>Familiar Structural Changes </a:t>
            </a:r>
          </a:p>
        </p:txBody>
      </p:sp>
    </p:spTree>
    <p:extLst>
      <p:ext uri="{BB962C8B-B14F-4D97-AF65-F5344CB8AC3E}">
        <p14:creationId xmlns:p14="http://schemas.microsoft.com/office/powerpoint/2010/main" xmlns="" val="4000827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8600" y="228600"/>
            <a:ext cx="8763000" cy="990600"/>
          </a:xfrm>
        </p:spPr>
        <p:txBody>
          <a:bodyPr/>
          <a:lstStyle/>
          <a:p>
            <a:pPr algn="ctr" eaLnBrk="1" hangingPunct="1"/>
            <a:r>
              <a:rPr lang="en-US" sz="4800" smtClean="0">
                <a:latin typeface="Rockwell" pitchFamily="18" charset="0"/>
              </a:rPr>
              <a:t>C2P Structural Change </a:t>
            </a:r>
          </a:p>
        </p:txBody>
      </p:sp>
      <p:sp>
        <p:nvSpPr>
          <p:cNvPr id="3" name="Content Placeholder 2"/>
          <p:cNvSpPr>
            <a:spLocks noGrp="1"/>
          </p:cNvSpPr>
          <p:nvPr>
            <p:ph idx="1"/>
          </p:nvPr>
        </p:nvSpPr>
        <p:spPr>
          <a:xfrm>
            <a:off x="612775" y="1600200"/>
            <a:ext cx="8153400" cy="4953000"/>
          </a:xfrm>
        </p:spPr>
        <p:txBody>
          <a:bodyPr>
            <a:normAutofit/>
          </a:bodyPr>
          <a:lstStyle/>
          <a:p>
            <a:pPr marL="0" indent="0" eaLnBrk="1" fontAlgn="auto" hangingPunct="1">
              <a:lnSpc>
                <a:spcPct val="90000"/>
              </a:lnSpc>
              <a:spcAft>
                <a:spcPts val="0"/>
              </a:spcAft>
              <a:buFont typeface="Wingdings"/>
              <a:buNone/>
              <a:defRPr/>
            </a:pPr>
            <a:r>
              <a:rPr lang="en-US" sz="2800" b="1" dirty="0" smtClean="0">
                <a:latin typeface="Rockwell" pitchFamily="18" charset="0"/>
              </a:rPr>
              <a:t>… new or modified programs, policies and practices</a:t>
            </a:r>
          </a:p>
          <a:p>
            <a:pPr marL="320040" indent="-320040" eaLnBrk="1" fontAlgn="auto" hangingPunct="1">
              <a:lnSpc>
                <a:spcPct val="90000"/>
              </a:lnSpc>
              <a:spcAft>
                <a:spcPts val="0"/>
              </a:spcAft>
              <a:buFont typeface="Wingdings"/>
              <a:buNone/>
              <a:defRPr/>
            </a:pPr>
            <a:endParaRPr lang="en-US" sz="1000" b="1" dirty="0" smtClean="0">
              <a:latin typeface="Rockwell" pitchFamily="18" charset="0"/>
            </a:endParaRPr>
          </a:p>
          <a:p>
            <a:pPr marL="640080" lvl="1" indent="-274320" eaLnBrk="1" fontAlgn="auto" hangingPunct="1">
              <a:lnSpc>
                <a:spcPct val="90000"/>
              </a:lnSpc>
              <a:spcAft>
                <a:spcPts val="0"/>
              </a:spcAft>
              <a:buFont typeface="Wingdings 2"/>
              <a:buChar char=""/>
              <a:defRPr/>
            </a:pPr>
            <a:r>
              <a:rPr lang="en-US" sz="2500" dirty="0" smtClean="0">
                <a:solidFill>
                  <a:schemeClr val="accent2">
                    <a:lumMod val="75000"/>
                  </a:schemeClr>
                </a:solidFill>
                <a:latin typeface="Rockwell" pitchFamily="18" charset="0"/>
              </a:rPr>
              <a:t>Logically linkable </a:t>
            </a:r>
            <a:r>
              <a:rPr lang="en-US" sz="2500" dirty="0" smtClean="0">
                <a:latin typeface="Rockwell" pitchFamily="18" charset="0"/>
              </a:rPr>
              <a:t>to HIV acquisition and transmission. </a:t>
            </a:r>
          </a:p>
          <a:p>
            <a:pPr marL="640080" lvl="1" indent="-274320" eaLnBrk="1" fontAlgn="auto" hangingPunct="1">
              <a:lnSpc>
                <a:spcPct val="90000"/>
              </a:lnSpc>
              <a:spcAft>
                <a:spcPts val="0"/>
              </a:spcAft>
              <a:buFont typeface="Wingdings 2"/>
              <a:buChar char=""/>
              <a:defRPr/>
            </a:pPr>
            <a:r>
              <a:rPr lang="en-US" sz="2500" dirty="0" smtClean="0">
                <a:latin typeface="Rockwell" pitchFamily="18" charset="0"/>
              </a:rPr>
              <a:t>Can be </a:t>
            </a:r>
            <a:r>
              <a:rPr lang="en-US" sz="2500" dirty="0" smtClean="0">
                <a:solidFill>
                  <a:schemeClr val="accent2">
                    <a:lumMod val="75000"/>
                  </a:schemeClr>
                </a:solidFill>
                <a:latin typeface="Rockwell" pitchFamily="18" charset="0"/>
              </a:rPr>
              <a:t>sustained</a:t>
            </a:r>
            <a:r>
              <a:rPr lang="en-US" sz="2500" dirty="0" smtClean="0">
                <a:latin typeface="Rockwell" pitchFamily="18" charset="0"/>
              </a:rPr>
              <a:t> over time, even when key actors are no longer involved. </a:t>
            </a:r>
          </a:p>
          <a:p>
            <a:pPr marL="640080" lvl="1" indent="-274320" eaLnBrk="1" fontAlgn="auto" hangingPunct="1">
              <a:lnSpc>
                <a:spcPct val="90000"/>
              </a:lnSpc>
              <a:spcAft>
                <a:spcPts val="0"/>
              </a:spcAft>
              <a:buFont typeface="Wingdings 2"/>
              <a:buChar char=""/>
              <a:defRPr/>
            </a:pPr>
            <a:r>
              <a:rPr lang="en-US" sz="2500" dirty="0" smtClean="0">
                <a:latin typeface="Rockwell" pitchFamily="18" charset="0"/>
              </a:rPr>
              <a:t>Changes </a:t>
            </a:r>
            <a:r>
              <a:rPr lang="en-US" sz="2500" dirty="0" smtClean="0">
                <a:solidFill>
                  <a:schemeClr val="accent2">
                    <a:lumMod val="75000"/>
                  </a:schemeClr>
                </a:solidFill>
                <a:latin typeface="Rockwell" pitchFamily="18" charset="0"/>
              </a:rPr>
              <a:t>may directly or indirectly </a:t>
            </a:r>
            <a:r>
              <a:rPr lang="en-US" sz="2500" dirty="0" smtClean="0">
                <a:latin typeface="Rockwell" pitchFamily="18" charset="0"/>
              </a:rPr>
              <a:t>impact individuals. </a:t>
            </a:r>
          </a:p>
          <a:p>
            <a:pPr marL="640080" lvl="1" indent="-274320" eaLnBrk="1" fontAlgn="auto" hangingPunct="1">
              <a:lnSpc>
                <a:spcPct val="90000"/>
              </a:lnSpc>
              <a:spcAft>
                <a:spcPts val="0"/>
              </a:spcAft>
              <a:buFont typeface="Wingdings 2"/>
              <a:buChar char=""/>
              <a:defRPr/>
            </a:pPr>
            <a:r>
              <a:rPr lang="en-US" sz="2500" dirty="0" smtClean="0">
                <a:latin typeface="Rockwell" pitchFamily="18" charset="0"/>
              </a:rPr>
              <a:t>Can also be changes to the physical structures of the </a:t>
            </a:r>
            <a:r>
              <a:rPr lang="en-US" sz="2500" dirty="0" smtClean="0">
                <a:solidFill>
                  <a:schemeClr val="accent2">
                    <a:lumMod val="75000"/>
                  </a:schemeClr>
                </a:solidFill>
                <a:latin typeface="Rockwell" pitchFamily="18" charset="0"/>
              </a:rPr>
              <a:t>built environment </a:t>
            </a:r>
            <a:r>
              <a:rPr lang="en-US" sz="2500" dirty="0" smtClean="0">
                <a:latin typeface="Rockwell" pitchFamily="18" charset="0"/>
              </a:rPr>
              <a:t>(i.e. abandoned buildings, poorly lit parking lots)</a:t>
            </a:r>
          </a:p>
        </p:txBody>
      </p:sp>
    </p:spTree>
    <p:extLst>
      <p:ext uri="{BB962C8B-B14F-4D97-AF65-F5344CB8AC3E}">
        <p14:creationId xmlns:p14="http://schemas.microsoft.com/office/powerpoint/2010/main" xmlns="" val="213981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76200"/>
            <a:ext cx="7772400" cy="1143000"/>
          </a:xfrm>
        </p:spPr>
        <p:txBody>
          <a:bodyPr>
            <a:normAutofit fontScale="90000"/>
          </a:bodyPr>
          <a:lstStyle/>
          <a:p>
            <a:pPr algn="ctr" eaLnBrk="1" hangingPunct="1"/>
            <a:r>
              <a:rPr lang="en-US" sz="4000" smtClean="0">
                <a:latin typeface="Rockwell" pitchFamily="18" charset="0"/>
              </a:rPr>
              <a:t>Causes &amp; Contributors of Risk</a:t>
            </a:r>
          </a:p>
        </p:txBody>
      </p:sp>
      <p:sp>
        <p:nvSpPr>
          <p:cNvPr id="1382403" name="Text Box 3"/>
          <p:cNvSpPr txBox="1">
            <a:spLocks noChangeArrowheads="1"/>
          </p:cNvSpPr>
          <p:nvPr/>
        </p:nvSpPr>
        <p:spPr bwMode="auto">
          <a:xfrm>
            <a:off x="685800" y="2514600"/>
            <a:ext cx="2590800" cy="2339102"/>
          </a:xfrm>
          <a:prstGeom prst="rect">
            <a:avLst/>
          </a:prstGeom>
          <a:solidFill>
            <a:schemeClr val="accent3">
              <a:lumMod val="20000"/>
              <a:lumOff val="80000"/>
            </a:schemeClr>
          </a:solidFill>
          <a:ln w="9525">
            <a:solidFill>
              <a:schemeClr val="tx1"/>
            </a:solidFill>
            <a:miter lim="800000"/>
            <a:headEnd/>
            <a:tailEnd/>
          </a:ln>
          <a:effectLst/>
        </p:spPr>
        <p:txBody>
          <a:bodyPr wrap="square">
            <a:spAutoFit/>
          </a:bodyPr>
          <a:lstStyle/>
          <a:p>
            <a:pPr>
              <a:defRPr/>
            </a:pPr>
            <a:r>
              <a:rPr lang="en-US" sz="2000" b="1" dirty="0">
                <a:solidFill>
                  <a:srgbClr val="C00000"/>
                </a:solidFill>
              </a:rPr>
              <a:t>Structural Level</a:t>
            </a:r>
          </a:p>
          <a:p>
            <a:pPr>
              <a:defRPr/>
            </a:pPr>
            <a:endParaRPr lang="en-US" sz="1800" dirty="0"/>
          </a:p>
          <a:p>
            <a:pPr>
              <a:defRPr/>
            </a:pPr>
            <a:r>
              <a:rPr lang="en-US" dirty="0"/>
              <a:t>Resource availability</a:t>
            </a:r>
          </a:p>
          <a:p>
            <a:pPr>
              <a:defRPr/>
            </a:pPr>
            <a:r>
              <a:rPr lang="en-US" dirty="0"/>
              <a:t>Physical Environment</a:t>
            </a:r>
          </a:p>
          <a:p>
            <a:pPr>
              <a:defRPr/>
            </a:pPr>
            <a:r>
              <a:rPr lang="en-US" dirty="0"/>
              <a:t>Organizational Systems</a:t>
            </a:r>
          </a:p>
          <a:p>
            <a:pPr>
              <a:defRPr/>
            </a:pPr>
            <a:r>
              <a:rPr lang="en-US" dirty="0" smtClean="0"/>
              <a:t>Laws/Policies</a:t>
            </a:r>
            <a:endParaRPr lang="en-US" dirty="0"/>
          </a:p>
        </p:txBody>
      </p:sp>
      <p:sp>
        <p:nvSpPr>
          <p:cNvPr id="48132" name="Line 7"/>
          <p:cNvSpPr>
            <a:spLocks noChangeShapeType="1"/>
          </p:cNvSpPr>
          <p:nvPr/>
        </p:nvSpPr>
        <p:spPr bwMode="auto">
          <a:xfrm>
            <a:off x="7391400" y="47244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82408" name="Text Box 8"/>
          <p:cNvSpPr txBox="1">
            <a:spLocks noChangeArrowheads="1"/>
          </p:cNvSpPr>
          <p:nvPr/>
        </p:nvSpPr>
        <p:spPr bwMode="auto">
          <a:xfrm>
            <a:off x="838200" y="5715000"/>
            <a:ext cx="7848600" cy="533400"/>
          </a:xfrm>
          <a:prstGeom prst="rect">
            <a:avLst/>
          </a:prstGeom>
          <a:solidFill>
            <a:schemeClr val="accent3">
              <a:lumMod val="20000"/>
              <a:lumOff val="80000"/>
            </a:schemeClr>
          </a:solidFill>
          <a:ln w="9525">
            <a:solidFill>
              <a:schemeClr val="tx1"/>
            </a:solidFill>
            <a:miter lim="800000"/>
            <a:headEnd/>
            <a:tailEnd/>
          </a:ln>
          <a:effectLst/>
        </p:spPr>
        <p:txBody>
          <a:bodyPr/>
          <a:lstStyle/>
          <a:p>
            <a:pPr marL="342900" indent="-342900" algn="ctr">
              <a:lnSpc>
                <a:spcPct val="80000"/>
              </a:lnSpc>
              <a:spcBef>
                <a:spcPct val="20000"/>
              </a:spcBef>
              <a:defRPr/>
            </a:pPr>
            <a:r>
              <a:rPr lang="en-US" sz="2800" b="1" dirty="0"/>
              <a:t>Individual Susceptibility </a:t>
            </a:r>
            <a:endParaRPr lang="en-US" sz="2800" dirty="0"/>
          </a:p>
          <a:p>
            <a:pPr marL="342900" indent="-342900" algn="ctr">
              <a:lnSpc>
                <a:spcPct val="80000"/>
              </a:lnSpc>
              <a:defRPr/>
            </a:pPr>
            <a:endParaRPr lang="en-US" sz="2000" dirty="0"/>
          </a:p>
        </p:txBody>
      </p:sp>
      <p:grpSp>
        <p:nvGrpSpPr>
          <p:cNvPr id="48134" name="Group 9"/>
          <p:cNvGrpSpPr>
            <a:grpSpLocks/>
          </p:cNvGrpSpPr>
          <p:nvPr/>
        </p:nvGrpSpPr>
        <p:grpSpPr bwMode="auto">
          <a:xfrm>
            <a:off x="609600" y="1143000"/>
            <a:ext cx="7848600" cy="914400"/>
            <a:chOff x="384" y="720"/>
            <a:chExt cx="4944" cy="576"/>
          </a:xfrm>
        </p:grpSpPr>
        <p:sp>
          <p:nvSpPr>
            <p:cNvPr id="1382410" name="Text Box 10"/>
            <p:cNvSpPr txBox="1">
              <a:spLocks noChangeArrowheads="1"/>
            </p:cNvSpPr>
            <p:nvPr/>
          </p:nvSpPr>
          <p:spPr bwMode="auto">
            <a:xfrm>
              <a:off x="816" y="720"/>
              <a:ext cx="4128" cy="456"/>
            </a:xfrm>
            <a:prstGeom prst="rect">
              <a:avLst/>
            </a:prstGeom>
            <a:solidFill>
              <a:schemeClr val="accent3">
                <a:lumMod val="20000"/>
                <a:lumOff val="80000"/>
              </a:schemeClr>
            </a:solidFill>
            <a:ln w="9525">
              <a:solidFill>
                <a:schemeClr val="tx1"/>
              </a:solidFill>
              <a:miter lim="800000"/>
              <a:headEnd/>
              <a:tailEnd/>
            </a:ln>
            <a:effectLst/>
          </p:spPr>
          <p:txBody>
            <a:bodyPr/>
            <a:lstStyle/>
            <a:p>
              <a:pPr marL="342900" indent="-342900" algn="ctr">
                <a:lnSpc>
                  <a:spcPct val="80000"/>
                </a:lnSpc>
                <a:spcBef>
                  <a:spcPct val="20000"/>
                </a:spcBef>
                <a:defRPr/>
              </a:pPr>
              <a:r>
                <a:rPr lang="en-US" b="1" dirty="0"/>
                <a:t>Macro Level</a:t>
              </a:r>
              <a:r>
                <a:rPr lang="en-US" dirty="0"/>
                <a:t> </a:t>
              </a:r>
            </a:p>
            <a:p>
              <a:pPr marL="342900" indent="-342900" algn="ctr">
                <a:lnSpc>
                  <a:spcPct val="80000"/>
                </a:lnSpc>
                <a:spcBef>
                  <a:spcPct val="20000"/>
                </a:spcBef>
                <a:defRPr/>
              </a:pPr>
              <a:r>
                <a:rPr lang="en-US" dirty="0"/>
                <a:t>Racism, Stigma, Poverty, Gender Inequality, Migration</a:t>
              </a:r>
            </a:p>
            <a:p>
              <a:pPr marL="342900" indent="-342900" algn="ctr">
                <a:lnSpc>
                  <a:spcPct val="80000"/>
                </a:lnSpc>
                <a:defRPr/>
              </a:pPr>
              <a:endParaRPr lang="en-US" sz="1600" dirty="0"/>
            </a:p>
          </p:txBody>
        </p:sp>
        <p:sp>
          <p:nvSpPr>
            <p:cNvPr id="48140" name="Line 11"/>
            <p:cNvSpPr>
              <a:spLocks noChangeShapeType="1"/>
            </p:cNvSpPr>
            <p:nvPr/>
          </p:nvSpPr>
          <p:spPr bwMode="auto">
            <a:xfrm flipH="1">
              <a:off x="384" y="1056"/>
              <a:ext cx="336"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141" name="Line 12"/>
            <p:cNvSpPr>
              <a:spLocks noChangeShapeType="1"/>
            </p:cNvSpPr>
            <p:nvPr/>
          </p:nvSpPr>
          <p:spPr bwMode="auto">
            <a:xfrm>
              <a:off x="4992" y="1056"/>
              <a:ext cx="336"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142" name="Line 13"/>
            <p:cNvSpPr>
              <a:spLocks noChangeShapeType="1"/>
            </p:cNvSpPr>
            <p:nvPr/>
          </p:nvSpPr>
          <p:spPr bwMode="auto">
            <a:xfrm>
              <a:off x="384" y="1056"/>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143" name="Line 14"/>
            <p:cNvSpPr>
              <a:spLocks noChangeShapeType="1"/>
            </p:cNvSpPr>
            <p:nvPr/>
          </p:nvSpPr>
          <p:spPr bwMode="auto">
            <a:xfrm>
              <a:off x="5328" y="1056"/>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48135" name="Line 15"/>
          <p:cNvSpPr>
            <a:spLocks noChangeShapeType="1"/>
          </p:cNvSpPr>
          <p:nvPr/>
        </p:nvSpPr>
        <p:spPr bwMode="auto">
          <a:xfrm>
            <a:off x="4724400" y="4572000"/>
            <a:ext cx="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136" name="Line 16"/>
          <p:cNvSpPr>
            <a:spLocks noChangeShapeType="1"/>
          </p:cNvSpPr>
          <p:nvPr/>
        </p:nvSpPr>
        <p:spPr bwMode="auto">
          <a:xfrm flipH="1">
            <a:off x="1812924" y="4853702"/>
            <a:ext cx="15875" cy="78509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82417" name="Text Box 17"/>
          <p:cNvSpPr txBox="1">
            <a:spLocks noChangeArrowheads="1"/>
          </p:cNvSpPr>
          <p:nvPr/>
        </p:nvSpPr>
        <p:spPr bwMode="auto">
          <a:xfrm>
            <a:off x="3505200" y="2514600"/>
            <a:ext cx="2743200" cy="2339102"/>
          </a:xfrm>
          <a:prstGeom prst="rect">
            <a:avLst/>
          </a:prstGeom>
          <a:solidFill>
            <a:schemeClr val="accent3">
              <a:lumMod val="20000"/>
              <a:lumOff val="80000"/>
            </a:schemeClr>
          </a:solidFill>
          <a:ln w="9525">
            <a:solidFill>
              <a:schemeClr val="tx1"/>
            </a:solidFill>
            <a:miter lim="800000"/>
            <a:headEnd/>
            <a:tailEnd/>
          </a:ln>
          <a:effectLst/>
        </p:spPr>
        <p:txBody>
          <a:bodyPr/>
          <a:lstStyle/>
          <a:p>
            <a:pPr marL="342900" indent="-342900">
              <a:spcBef>
                <a:spcPct val="20000"/>
              </a:spcBef>
              <a:defRPr/>
            </a:pPr>
            <a:r>
              <a:rPr lang="en-US" sz="2000" b="1" dirty="0">
                <a:solidFill>
                  <a:srgbClr val="C00000"/>
                </a:solidFill>
              </a:rPr>
              <a:t>Community Level </a:t>
            </a:r>
          </a:p>
          <a:p>
            <a:pPr marL="342900" indent="-342900">
              <a:spcBef>
                <a:spcPct val="20000"/>
              </a:spcBef>
              <a:defRPr/>
            </a:pPr>
            <a:endParaRPr lang="en-US" dirty="0" smtClean="0"/>
          </a:p>
          <a:p>
            <a:pPr marL="342900" indent="-342900">
              <a:spcBef>
                <a:spcPct val="20000"/>
              </a:spcBef>
              <a:defRPr/>
            </a:pPr>
            <a:r>
              <a:rPr lang="en-US" dirty="0" smtClean="0"/>
              <a:t>Networks</a:t>
            </a:r>
            <a:endParaRPr lang="en-US" dirty="0"/>
          </a:p>
          <a:p>
            <a:pPr marL="342900" indent="-342900">
              <a:spcBef>
                <a:spcPct val="20000"/>
              </a:spcBef>
              <a:defRPr/>
            </a:pPr>
            <a:r>
              <a:rPr lang="en-US" dirty="0"/>
              <a:t>Social Capital/ Collective Efficacy</a:t>
            </a:r>
          </a:p>
          <a:p>
            <a:pPr marL="342900" indent="-342900">
              <a:spcBef>
                <a:spcPct val="20000"/>
              </a:spcBef>
              <a:defRPr/>
            </a:pPr>
            <a:r>
              <a:rPr lang="en-US" dirty="0"/>
              <a:t>Relationships</a:t>
            </a:r>
          </a:p>
          <a:p>
            <a:pPr marL="342900" indent="-342900">
              <a:spcBef>
                <a:spcPct val="20000"/>
              </a:spcBef>
              <a:defRPr/>
            </a:pPr>
            <a:r>
              <a:rPr lang="en-US" dirty="0"/>
              <a:t>Community Norms</a:t>
            </a:r>
          </a:p>
        </p:txBody>
      </p:sp>
      <p:sp>
        <p:nvSpPr>
          <p:cNvPr id="1382405" name="Text Box 5"/>
          <p:cNvSpPr txBox="1">
            <a:spLocks noChangeArrowheads="1"/>
          </p:cNvSpPr>
          <p:nvPr/>
        </p:nvSpPr>
        <p:spPr bwMode="auto">
          <a:xfrm>
            <a:off x="6400800" y="2514600"/>
            <a:ext cx="2514600" cy="1981200"/>
          </a:xfrm>
          <a:prstGeom prst="rect">
            <a:avLst/>
          </a:prstGeom>
          <a:solidFill>
            <a:schemeClr val="accent3">
              <a:lumMod val="20000"/>
              <a:lumOff val="80000"/>
            </a:schemeClr>
          </a:solidFill>
          <a:ln w="9525">
            <a:solidFill>
              <a:schemeClr val="tx1"/>
            </a:solidFill>
            <a:miter lim="800000"/>
            <a:headEnd/>
            <a:tailEnd/>
          </a:ln>
          <a:effectLst/>
        </p:spPr>
        <p:txBody>
          <a:bodyPr/>
          <a:lstStyle/>
          <a:p>
            <a:pPr marL="342900" indent="-342900">
              <a:lnSpc>
                <a:spcPct val="80000"/>
              </a:lnSpc>
              <a:spcBef>
                <a:spcPct val="20000"/>
              </a:spcBef>
              <a:defRPr/>
            </a:pPr>
            <a:r>
              <a:rPr lang="en-US" sz="2000" b="1" dirty="0">
                <a:solidFill>
                  <a:srgbClr val="C00000"/>
                </a:solidFill>
              </a:rPr>
              <a:t>Individual Level </a:t>
            </a:r>
          </a:p>
          <a:p>
            <a:pPr marL="342900" indent="-342900">
              <a:lnSpc>
                <a:spcPct val="80000"/>
              </a:lnSpc>
              <a:spcBef>
                <a:spcPct val="20000"/>
              </a:spcBef>
              <a:defRPr/>
            </a:pPr>
            <a:endParaRPr lang="en-US" sz="1800" dirty="0" smtClean="0"/>
          </a:p>
          <a:p>
            <a:pPr marL="342900" indent="-342900">
              <a:lnSpc>
                <a:spcPct val="80000"/>
              </a:lnSpc>
              <a:spcBef>
                <a:spcPct val="20000"/>
              </a:spcBef>
              <a:defRPr/>
            </a:pPr>
            <a:r>
              <a:rPr lang="en-US" sz="1800" dirty="0" smtClean="0"/>
              <a:t>Behavior</a:t>
            </a:r>
            <a:endParaRPr lang="en-US" sz="1800" dirty="0"/>
          </a:p>
          <a:p>
            <a:pPr marL="342900" indent="-342900">
              <a:lnSpc>
                <a:spcPct val="80000"/>
              </a:lnSpc>
              <a:spcBef>
                <a:spcPct val="20000"/>
              </a:spcBef>
              <a:defRPr/>
            </a:pPr>
            <a:r>
              <a:rPr lang="en-US" sz="1800" dirty="0"/>
              <a:t>Attitudes</a:t>
            </a:r>
          </a:p>
          <a:p>
            <a:pPr marL="342900" indent="-342900">
              <a:lnSpc>
                <a:spcPct val="80000"/>
              </a:lnSpc>
              <a:spcBef>
                <a:spcPct val="20000"/>
              </a:spcBef>
              <a:defRPr/>
            </a:pPr>
            <a:r>
              <a:rPr lang="en-US" sz="1800" dirty="0"/>
              <a:t>Knowledge</a:t>
            </a:r>
          </a:p>
          <a:p>
            <a:pPr marL="342900" indent="-342900">
              <a:lnSpc>
                <a:spcPct val="80000"/>
              </a:lnSpc>
              <a:spcBef>
                <a:spcPct val="20000"/>
              </a:spcBef>
              <a:defRPr/>
            </a:pPr>
            <a:r>
              <a:rPr lang="en-US" sz="1800" dirty="0"/>
              <a:t>Perceptions</a:t>
            </a:r>
          </a:p>
          <a:p>
            <a:pPr marL="342900" indent="-342900">
              <a:lnSpc>
                <a:spcPct val="80000"/>
              </a:lnSpc>
              <a:spcBef>
                <a:spcPct val="20000"/>
              </a:spcBef>
              <a:defRPr/>
            </a:pPr>
            <a:r>
              <a:rPr lang="en-US" sz="1800" dirty="0"/>
              <a:t>Biology</a:t>
            </a:r>
          </a:p>
          <a:p>
            <a:pPr marL="342900" indent="-342900">
              <a:lnSpc>
                <a:spcPct val="80000"/>
              </a:lnSpc>
              <a:defRPr/>
            </a:pPr>
            <a:endParaRPr lang="en-US" sz="1800" dirty="0"/>
          </a:p>
        </p:txBody>
      </p:sp>
    </p:spTree>
    <p:extLst>
      <p:ext uri="{BB962C8B-B14F-4D97-AF65-F5344CB8AC3E}">
        <p14:creationId xmlns:p14="http://schemas.microsoft.com/office/powerpoint/2010/main" xmlns="" val="3975587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228600"/>
            <a:ext cx="8153400" cy="762000"/>
          </a:xfrm>
        </p:spPr>
        <p:txBody>
          <a:bodyPr/>
          <a:lstStyle/>
          <a:p>
            <a:pPr algn="ctr" eaLnBrk="1" hangingPunct="1"/>
            <a:r>
              <a:rPr lang="en-US" dirty="0" smtClean="0">
                <a:latin typeface="Rockwell" pitchFamily="18" charset="0"/>
              </a:rPr>
              <a:t>Types of Interventions</a:t>
            </a:r>
          </a:p>
        </p:txBody>
      </p:sp>
      <p:sp>
        <p:nvSpPr>
          <p:cNvPr id="5" name="AutoShape 12"/>
          <p:cNvSpPr>
            <a:spLocks noChangeArrowheads="1"/>
          </p:cNvSpPr>
          <p:nvPr/>
        </p:nvSpPr>
        <p:spPr bwMode="auto">
          <a:xfrm>
            <a:off x="1371600" y="1692275"/>
            <a:ext cx="5686425" cy="4883150"/>
          </a:xfrm>
          <a:prstGeom prst="triangle">
            <a:avLst>
              <a:gd name="adj" fmla="val 50231"/>
            </a:avLst>
          </a:prstGeom>
          <a:solidFill>
            <a:srgbClr val="0070C0"/>
          </a:solidFill>
          <a:ln w="9525">
            <a:noFill/>
            <a:miter lim="800000"/>
            <a:headEnd/>
            <a:tailEnd/>
          </a:ln>
          <a:effectLst>
            <a:outerShdw blurRad="50800" dist="38100" dir="5400000" algn="t" rotWithShape="0">
              <a:prstClr val="black">
                <a:alpha val="40000"/>
              </a:prstClr>
            </a:outerShdw>
          </a:effectLst>
        </p:spPr>
        <p:txBody>
          <a:bodyPr wrap="none" anchor="ctr"/>
          <a:lstStyle/>
          <a:p>
            <a:pPr algn="r">
              <a:defRPr/>
            </a:pPr>
            <a:endParaRPr lang="en-US" sz="1800">
              <a:solidFill>
                <a:srgbClr val="000000"/>
              </a:solidFill>
              <a:latin typeface="Arial" pitchFamily="34" charset="0"/>
              <a:ea typeface="ＭＳ Ｐゴシック" pitchFamily="34" charset="-128"/>
              <a:cs typeface="Arial" pitchFamily="34" charset="0"/>
            </a:endParaRPr>
          </a:p>
        </p:txBody>
      </p:sp>
      <p:grpSp>
        <p:nvGrpSpPr>
          <p:cNvPr id="49156" name="Group 22"/>
          <p:cNvGrpSpPr>
            <a:grpSpLocks/>
          </p:cNvGrpSpPr>
          <p:nvPr/>
        </p:nvGrpSpPr>
        <p:grpSpPr bwMode="auto">
          <a:xfrm>
            <a:off x="2322513" y="3482975"/>
            <a:ext cx="3416300" cy="327025"/>
            <a:chOff x="1419" y="2252"/>
            <a:chExt cx="2187" cy="116"/>
          </a:xfrm>
        </p:grpSpPr>
        <p:sp>
          <p:nvSpPr>
            <p:cNvPr id="49179" name="Line 23"/>
            <p:cNvSpPr>
              <a:spLocks noChangeShapeType="1"/>
            </p:cNvSpPr>
            <p:nvPr/>
          </p:nvSpPr>
          <p:spPr bwMode="auto">
            <a:xfrm>
              <a:off x="1603" y="2366"/>
              <a:ext cx="2003"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80" name="Line 24"/>
            <p:cNvSpPr>
              <a:spLocks noChangeShapeType="1"/>
            </p:cNvSpPr>
            <p:nvPr/>
          </p:nvSpPr>
          <p:spPr bwMode="auto">
            <a:xfrm>
              <a:off x="1419" y="2252"/>
              <a:ext cx="195" cy="116"/>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9157" name="Group 25"/>
          <p:cNvGrpSpPr>
            <a:grpSpLocks/>
          </p:cNvGrpSpPr>
          <p:nvPr/>
        </p:nvGrpSpPr>
        <p:grpSpPr bwMode="auto">
          <a:xfrm>
            <a:off x="1725613" y="4362450"/>
            <a:ext cx="4535487" cy="454025"/>
            <a:chOff x="1103" y="2759"/>
            <a:chExt cx="2845" cy="163"/>
          </a:xfrm>
        </p:grpSpPr>
        <p:sp>
          <p:nvSpPr>
            <p:cNvPr id="49177" name="Line 26"/>
            <p:cNvSpPr>
              <a:spLocks noChangeShapeType="1"/>
            </p:cNvSpPr>
            <p:nvPr/>
          </p:nvSpPr>
          <p:spPr bwMode="auto">
            <a:xfrm>
              <a:off x="1314" y="2919"/>
              <a:ext cx="2634" cy="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8" name="Line 27"/>
            <p:cNvSpPr>
              <a:spLocks noChangeShapeType="1"/>
            </p:cNvSpPr>
            <p:nvPr/>
          </p:nvSpPr>
          <p:spPr bwMode="auto">
            <a:xfrm>
              <a:off x="1103" y="2759"/>
              <a:ext cx="222" cy="163"/>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9158" name="Group 28"/>
          <p:cNvGrpSpPr>
            <a:grpSpLocks/>
          </p:cNvGrpSpPr>
          <p:nvPr/>
        </p:nvGrpSpPr>
        <p:grpSpPr bwMode="auto">
          <a:xfrm>
            <a:off x="1233488" y="5175250"/>
            <a:ext cx="5395912" cy="487363"/>
            <a:chOff x="696" y="3338"/>
            <a:chExt cx="3539" cy="319"/>
          </a:xfrm>
        </p:grpSpPr>
        <p:sp>
          <p:nvSpPr>
            <p:cNvPr id="49175" name="Line 29"/>
            <p:cNvSpPr>
              <a:spLocks noChangeShapeType="1"/>
            </p:cNvSpPr>
            <p:nvPr/>
          </p:nvSpPr>
          <p:spPr bwMode="auto">
            <a:xfrm flipV="1">
              <a:off x="931" y="3649"/>
              <a:ext cx="3304" cy="1"/>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6" name="Line 30"/>
            <p:cNvSpPr>
              <a:spLocks noChangeShapeType="1"/>
            </p:cNvSpPr>
            <p:nvPr/>
          </p:nvSpPr>
          <p:spPr bwMode="auto">
            <a:xfrm>
              <a:off x="696" y="3338"/>
              <a:ext cx="249" cy="319"/>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49159" name="Text Box 16"/>
          <p:cNvSpPr txBox="1">
            <a:spLocks noChangeArrowheads="1"/>
          </p:cNvSpPr>
          <p:nvPr/>
        </p:nvSpPr>
        <p:spPr bwMode="auto">
          <a:xfrm>
            <a:off x="2586038" y="4945063"/>
            <a:ext cx="3370262" cy="460375"/>
          </a:xfrm>
          <a:prstGeom prst="rect">
            <a:avLst/>
          </a:prstGeom>
          <a:solidFill>
            <a:schemeClr val="accent5">
              <a:lumMod val="60000"/>
              <a:lumOff val="40000"/>
            </a:schemeClr>
          </a:solidFill>
          <a:ln w="9525">
            <a:solidFill>
              <a:srgbClr val="000000"/>
            </a:solidFill>
            <a:miter lim="800000"/>
            <a:headEnd/>
            <a:tailEnd/>
          </a:ln>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b="1" dirty="0" smtClean="0">
                <a:latin typeface="Arial" charset="0"/>
                <a:cs typeface="Arial" charset="0"/>
              </a:rPr>
              <a:t>Structural-Level</a:t>
            </a:r>
            <a:endParaRPr lang="en-US" sz="1800" b="1" i="1" dirty="0">
              <a:latin typeface="Arial" charset="0"/>
              <a:cs typeface="Arial" charset="0"/>
            </a:endParaRPr>
          </a:p>
        </p:txBody>
      </p:sp>
      <p:sp>
        <p:nvSpPr>
          <p:cNvPr id="49160" name="Text Box 15"/>
          <p:cNvSpPr txBox="1">
            <a:spLocks noChangeArrowheads="1"/>
          </p:cNvSpPr>
          <p:nvPr/>
        </p:nvSpPr>
        <p:spPr bwMode="auto">
          <a:xfrm>
            <a:off x="2057400" y="5854700"/>
            <a:ext cx="4340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spcBef>
                <a:spcPct val="50000"/>
              </a:spcBef>
            </a:pPr>
            <a:r>
              <a:rPr lang="en-US" b="1" dirty="0">
                <a:solidFill>
                  <a:srgbClr val="FFFFFF"/>
                </a:solidFill>
                <a:latin typeface="Arial" charset="0"/>
                <a:cs typeface="Arial" charset="0"/>
              </a:rPr>
              <a:t>Socioeconomic Factors</a:t>
            </a:r>
          </a:p>
        </p:txBody>
      </p:sp>
      <p:sp>
        <p:nvSpPr>
          <p:cNvPr id="49161" name="Text Box 40"/>
          <p:cNvSpPr txBox="1">
            <a:spLocks noChangeArrowheads="1"/>
          </p:cNvSpPr>
          <p:nvPr/>
        </p:nvSpPr>
        <p:spPr bwMode="auto">
          <a:xfrm>
            <a:off x="3505200" y="2858869"/>
            <a:ext cx="14668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sz="1800" b="1" dirty="0">
                <a:solidFill>
                  <a:schemeClr val="bg1"/>
                </a:solidFill>
                <a:latin typeface="Arial" charset="0"/>
                <a:ea typeface="MS PGothic" pitchFamily="34" charset="-128"/>
                <a:cs typeface="Arial" charset="0"/>
              </a:rPr>
              <a:t>Individual &amp; Small Group </a:t>
            </a:r>
          </a:p>
        </p:txBody>
      </p:sp>
      <p:sp>
        <p:nvSpPr>
          <p:cNvPr id="49162" name="Text Box 40"/>
          <p:cNvSpPr txBox="1">
            <a:spLocks noChangeArrowheads="1"/>
          </p:cNvSpPr>
          <p:nvPr/>
        </p:nvSpPr>
        <p:spPr bwMode="auto">
          <a:xfrm>
            <a:off x="2830513" y="4038600"/>
            <a:ext cx="28844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sz="2300" b="1" dirty="0" smtClean="0">
                <a:solidFill>
                  <a:schemeClr val="bg1"/>
                </a:solidFill>
                <a:latin typeface="Arial" charset="0"/>
                <a:ea typeface="MS PGothic" pitchFamily="34" charset="-128"/>
                <a:cs typeface="Arial" charset="0"/>
              </a:rPr>
              <a:t>Community-Level</a:t>
            </a:r>
            <a:endParaRPr lang="en-US" sz="2300" dirty="0">
              <a:solidFill>
                <a:schemeClr val="bg1"/>
              </a:solidFill>
              <a:latin typeface="Arial" charset="0"/>
              <a:ea typeface="MS PGothic" pitchFamily="34" charset="-128"/>
              <a:cs typeface="Arial" charset="0"/>
            </a:endParaRPr>
          </a:p>
        </p:txBody>
      </p:sp>
      <p:sp>
        <p:nvSpPr>
          <p:cNvPr id="49163" name="Text Box 6"/>
          <p:cNvSpPr txBox="1">
            <a:spLocks noChangeArrowheads="1"/>
          </p:cNvSpPr>
          <p:nvPr/>
        </p:nvSpPr>
        <p:spPr bwMode="auto">
          <a:xfrm>
            <a:off x="6261100" y="1050925"/>
            <a:ext cx="1893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eaLnBrk="1" hangingPunct="1"/>
            <a:endParaRPr lang="en-US" sz="1200">
              <a:solidFill>
                <a:srgbClr val="000000"/>
              </a:solidFill>
              <a:latin typeface="Arial" charset="0"/>
              <a:ea typeface="MS PGothic" pitchFamily="34" charset="-128"/>
              <a:cs typeface="Arial" charset="0"/>
            </a:endParaRPr>
          </a:p>
        </p:txBody>
      </p:sp>
      <p:sp>
        <p:nvSpPr>
          <p:cNvPr id="32" name="AutoShape 4"/>
          <p:cNvSpPr>
            <a:spLocks noChangeArrowheads="1"/>
          </p:cNvSpPr>
          <p:nvPr/>
        </p:nvSpPr>
        <p:spPr bwMode="auto">
          <a:xfrm>
            <a:off x="5105400" y="2428875"/>
            <a:ext cx="3810000" cy="719138"/>
          </a:xfrm>
          <a:prstGeom prst="leftArrow">
            <a:avLst>
              <a:gd name="adj1" fmla="val 50000"/>
              <a:gd name="adj2" fmla="val 46570"/>
            </a:avLst>
          </a:prstGeom>
          <a:solidFill>
            <a:schemeClr val="bg1">
              <a:lumMod val="85000"/>
              <a:alpha val="70195"/>
            </a:schemeClr>
          </a:solidFill>
          <a:ln w="9525">
            <a:noFill/>
            <a:miter lim="800000"/>
            <a:headEnd/>
            <a:tailEnd/>
          </a:ln>
        </p:spPr>
        <p:txBody>
          <a:bodyPr wrap="none" anchor="ctr"/>
          <a:lstStyle/>
          <a:p>
            <a:pPr>
              <a:lnSpc>
                <a:spcPct val="85000"/>
              </a:lnSpc>
              <a:defRPr/>
            </a:pPr>
            <a:r>
              <a:rPr lang="en-US" sz="1200" b="1" dirty="0">
                <a:latin typeface="Arial" pitchFamily="34" charset="0"/>
                <a:cs typeface="Arial" pitchFamily="34" charset="0"/>
              </a:rPr>
              <a:t>One-on-one counseling, educating adolescents</a:t>
            </a:r>
          </a:p>
        </p:txBody>
      </p:sp>
      <p:sp>
        <p:nvSpPr>
          <p:cNvPr id="49165" name="Text Box 6"/>
          <p:cNvSpPr txBox="1">
            <a:spLocks noChangeArrowheads="1"/>
          </p:cNvSpPr>
          <p:nvPr/>
        </p:nvSpPr>
        <p:spPr bwMode="auto">
          <a:xfrm>
            <a:off x="6261100" y="1050925"/>
            <a:ext cx="1893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eaLnBrk="1" hangingPunct="1"/>
            <a:endParaRPr lang="en-US" sz="1200">
              <a:solidFill>
                <a:srgbClr val="FFFF66"/>
              </a:solidFill>
              <a:latin typeface="Arial" charset="0"/>
              <a:cs typeface="Arial" charset="0"/>
            </a:endParaRPr>
          </a:p>
        </p:txBody>
      </p:sp>
      <p:sp>
        <p:nvSpPr>
          <p:cNvPr id="42" name="AutoShape 4"/>
          <p:cNvSpPr>
            <a:spLocks noChangeArrowheads="1"/>
          </p:cNvSpPr>
          <p:nvPr/>
        </p:nvSpPr>
        <p:spPr bwMode="auto">
          <a:xfrm>
            <a:off x="5738813" y="3702050"/>
            <a:ext cx="3176587" cy="717550"/>
          </a:xfrm>
          <a:prstGeom prst="leftArrow">
            <a:avLst>
              <a:gd name="adj1" fmla="val 50000"/>
              <a:gd name="adj2" fmla="val 46570"/>
            </a:avLst>
          </a:prstGeom>
          <a:solidFill>
            <a:schemeClr val="bg1">
              <a:lumMod val="85000"/>
              <a:alpha val="70195"/>
            </a:schemeClr>
          </a:solidFill>
          <a:ln w="9525">
            <a:noFill/>
            <a:miter lim="800000"/>
            <a:headEnd/>
            <a:tailEnd/>
          </a:ln>
        </p:spPr>
        <p:txBody>
          <a:bodyPr wrap="none" anchor="ctr"/>
          <a:lstStyle/>
          <a:p>
            <a:pPr>
              <a:lnSpc>
                <a:spcPct val="85000"/>
              </a:lnSpc>
              <a:defRPr/>
            </a:pPr>
            <a:r>
              <a:rPr lang="en-US" sz="1200" b="1" dirty="0" err="1">
                <a:latin typeface="Arial" pitchFamily="34" charset="0"/>
                <a:cs typeface="Arial" pitchFamily="34" charset="0"/>
              </a:rPr>
              <a:t>MPowerment</a:t>
            </a:r>
            <a:r>
              <a:rPr lang="en-US" sz="1200" b="1" dirty="0">
                <a:latin typeface="Arial" pitchFamily="34" charset="0"/>
                <a:cs typeface="Arial" pitchFamily="34" charset="0"/>
              </a:rPr>
              <a:t>, StatusSexy.com</a:t>
            </a:r>
          </a:p>
        </p:txBody>
      </p:sp>
      <p:sp>
        <p:nvSpPr>
          <p:cNvPr id="43" name="AutoShape 4"/>
          <p:cNvSpPr>
            <a:spLocks noChangeArrowheads="1"/>
          </p:cNvSpPr>
          <p:nvPr/>
        </p:nvSpPr>
        <p:spPr bwMode="auto">
          <a:xfrm>
            <a:off x="6261100" y="4816475"/>
            <a:ext cx="2806700" cy="717550"/>
          </a:xfrm>
          <a:prstGeom prst="leftArrow">
            <a:avLst>
              <a:gd name="adj1" fmla="val 50000"/>
              <a:gd name="adj2" fmla="val 46570"/>
            </a:avLst>
          </a:prstGeom>
          <a:solidFill>
            <a:schemeClr val="bg1">
              <a:lumMod val="85000"/>
              <a:alpha val="70195"/>
            </a:schemeClr>
          </a:solidFill>
          <a:ln w="9525">
            <a:noFill/>
            <a:miter lim="800000"/>
            <a:headEnd/>
            <a:tailEnd/>
          </a:ln>
        </p:spPr>
        <p:txBody>
          <a:bodyPr wrap="none" anchor="ctr"/>
          <a:lstStyle/>
          <a:p>
            <a:pPr>
              <a:lnSpc>
                <a:spcPct val="85000"/>
              </a:lnSpc>
              <a:defRPr/>
            </a:pPr>
            <a:r>
              <a:rPr lang="en-US" sz="1200" b="1" dirty="0">
                <a:latin typeface="Arial" pitchFamily="34" charset="0"/>
                <a:cs typeface="Arial" pitchFamily="34" charset="0"/>
              </a:rPr>
              <a:t>Policies, practices, laws, systems</a:t>
            </a:r>
            <a:endParaRPr lang="en-US" sz="1200" dirty="0">
              <a:latin typeface="Arial" pitchFamily="34" charset="0"/>
              <a:cs typeface="Arial" pitchFamily="34" charset="0"/>
            </a:endParaRPr>
          </a:p>
        </p:txBody>
      </p:sp>
      <p:sp>
        <p:nvSpPr>
          <p:cNvPr id="44" name="AutoShape 4"/>
          <p:cNvSpPr>
            <a:spLocks noChangeArrowheads="1"/>
          </p:cNvSpPr>
          <p:nvPr/>
        </p:nvSpPr>
        <p:spPr bwMode="auto">
          <a:xfrm>
            <a:off x="6923088" y="5942013"/>
            <a:ext cx="2144712" cy="717550"/>
          </a:xfrm>
          <a:prstGeom prst="leftArrow">
            <a:avLst>
              <a:gd name="adj1" fmla="val 50000"/>
              <a:gd name="adj2" fmla="val 46570"/>
            </a:avLst>
          </a:prstGeom>
          <a:solidFill>
            <a:schemeClr val="bg1">
              <a:lumMod val="85000"/>
              <a:alpha val="70195"/>
            </a:schemeClr>
          </a:solidFill>
          <a:ln w="9525">
            <a:noFill/>
            <a:miter lim="800000"/>
            <a:headEnd/>
            <a:tailEnd/>
          </a:ln>
        </p:spPr>
        <p:txBody>
          <a:bodyPr wrap="none" anchor="ctr"/>
          <a:lstStyle/>
          <a:p>
            <a:pPr>
              <a:lnSpc>
                <a:spcPct val="85000"/>
              </a:lnSpc>
              <a:defRPr/>
            </a:pPr>
            <a:r>
              <a:rPr lang="en-US" sz="1200" b="1" dirty="0">
                <a:latin typeface="Arial" pitchFamily="34" charset="0"/>
                <a:cs typeface="Arial" pitchFamily="34" charset="0"/>
              </a:rPr>
              <a:t>Racism, poverty, sexism</a:t>
            </a:r>
          </a:p>
        </p:txBody>
      </p:sp>
      <p:sp>
        <p:nvSpPr>
          <p:cNvPr id="45" name="TextBox 44"/>
          <p:cNvSpPr txBox="1"/>
          <p:nvPr/>
        </p:nvSpPr>
        <p:spPr>
          <a:xfrm>
            <a:off x="6364288" y="1266825"/>
            <a:ext cx="1941512" cy="369332"/>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txBody>
          <a:bodyPr>
            <a:spAutoFit/>
          </a:bodyPr>
          <a:lstStyle/>
          <a:p>
            <a:pPr algn="ctr">
              <a:defRPr/>
            </a:pPr>
            <a:r>
              <a:rPr lang="en-US" b="1" dirty="0">
                <a:latin typeface="Rockwell" pitchFamily="18" charset="0"/>
              </a:rPr>
              <a:t>Examples</a:t>
            </a:r>
          </a:p>
        </p:txBody>
      </p:sp>
      <p:sp>
        <p:nvSpPr>
          <p:cNvPr id="46" name="AutoShape 5"/>
          <p:cNvSpPr>
            <a:spLocks noChangeArrowheads="1"/>
          </p:cNvSpPr>
          <p:nvPr/>
        </p:nvSpPr>
        <p:spPr bwMode="auto">
          <a:xfrm rot="10800000" flipH="1">
            <a:off x="833438" y="2476500"/>
            <a:ext cx="46037" cy="3554413"/>
          </a:xfrm>
          <a:prstGeom prst="upDownArrow">
            <a:avLst>
              <a:gd name="adj1" fmla="val 50000"/>
              <a:gd name="adj2" fmla="val 136186"/>
            </a:avLst>
          </a:prstGeom>
          <a:gradFill rotWithShape="1">
            <a:gsLst>
              <a:gs pos="0">
                <a:srgbClr val="DE0027"/>
              </a:gs>
              <a:gs pos="100000">
                <a:srgbClr val="0033CC"/>
              </a:gs>
            </a:gsLst>
            <a:lin ang="5400000" scaled="1"/>
          </a:gradFill>
          <a:ln w="25400">
            <a:solidFill>
              <a:srgbClr val="000000"/>
            </a:solidFill>
            <a:miter lim="800000"/>
            <a:headEnd/>
            <a:tailEnd/>
          </a:ln>
        </p:spPr>
        <p:txBody>
          <a:bodyPr vert="eaVert" wrap="none" anchor="ctr"/>
          <a:lstStyle/>
          <a:p>
            <a:pPr algn="r"/>
            <a:endParaRPr lang="en-US" sz="1800">
              <a:solidFill>
                <a:srgbClr val="000000"/>
              </a:solidFill>
              <a:latin typeface="Arial" charset="0"/>
              <a:ea typeface="MS PGothic" pitchFamily="34" charset="-128"/>
              <a:cs typeface="Arial" charset="0"/>
            </a:endParaRPr>
          </a:p>
        </p:txBody>
      </p:sp>
      <p:sp>
        <p:nvSpPr>
          <p:cNvPr id="49171" name="TextBox 46"/>
          <p:cNvSpPr txBox="1">
            <a:spLocks noChangeArrowheads="1"/>
          </p:cNvSpPr>
          <p:nvPr/>
        </p:nvSpPr>
        <p:spPr bwMode="auto">
          <a:xfrm>
            <a:off x="311150" y="1892300"/>
            <a:ext cx="11128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sz="1600" dirty="0">
                <a:latin typeface="Rockwell" pitchFamily="18" charset="0"/>
              </a:rPr>
              <a:t>Smallest Impact</a:t>
            </a:r>
          </a:p>
        </p:txBody>
      </p:sp>
      <p:sp>
        <p:nvSpPr>
          <p:cNvPr id="49172" name="TextBox 47"/>
          <p:cNvSpPr txBox="1">
            <a:spLocks noChangeArrowheads="1"/>
          </p:cNvSpPr>
          <p:nvPr/>
        </p:nvSpPr>
        <p:spPr bwMode="auto">
          <a:xfrm>
            <a:off x="358775" y="6030913"/>
            <a:ext cx="11112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sz="1600">
                <a:latin typeface="Rockwell" pitchFamily="18" charset="0"/>
              </a:rPr>
              <a:t>Largest Impact</a:t>
            </a:r>
          </a:p>
        </p:txBody>
      </p:sp>
      <p:sp>
        <p:nvSpPr>
          <p:cNvPr id="28" name="TextBox 27"/>
          <p:cNvSpPr txBox="1"/>
          <p:nvPr/>
        </p:nvSpPr>
        <p:spPr>
          <a:xfrm>
            <a:off x="2614517" y="1276290"/>
            <a:ext cx="3481483" cy="400110"/>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txBody>
          <a:bodyPr wrap="square">
            <a:spAutoFit/>
          </a:bodyPr>
          <a:lstStyle/>
          <a:p>
            <a:pPr algn="ctr">
              <a:defRPr/>
            </a:pPr>
            <a:r>
              <a:rPr lang="en-US" sz="2000" b="1" dirty="0">
                <a:latin typeface="Rockwell" pitchFamily="18" charset="0"/>
              </a:rPr>
              <a:t>Types of Interventions</a:t>
            </a:r>
          </a:p>
        </p:txBody>
      </p:sp>
      <p:sp>
        <p:nvSpPr>
          <p:cNvPr id="30" name="TextBox 29"/>
          <p:cNvSpPr txBox="1"/>
          <p:nvPr/>
        </p:nvSpPr>
        <p:spPr>
          <a:xfrm>
            <a:off x="160338" y="1281113"/>
            <a:ext cx="1939925" cy="369332"/>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txBody>
          <a:bodyPr>
            <a:spAutoFit/>
          </a:bodyPr>
          <a:lstStyle/>
          <a:p>
            <a:pPr algn="ctr">
              <a:defRPr/>
            </a:pPr>
            <a:r>
              <a:rPr lang="en-US" b="1" dirty="0">
                <a:latin typeface="Rockwell" pitchFamily="18" charset="0"/>
              </a:rPr>
              <a:t>Impact</a:t>
            </a:r>
          </a:p>
        </p:txBody>
      </p:sp>
    </p:spTree>
    <p:extLst>
      <p:ext uri="{BB962C8B-B14F-4D97-AF65-F5344CB8AC3E}">
        <p14:creationId xmlns:p14="http://schemas.microsoft.com/office/powerpoint/2010/main" xmlns="" val="2692986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animBg="1"/>
      <p:bldP spid="43" grpId="0" animBg="1"/>
      <p:bldP spid="44" grpId="0" animBg="1"/>
      <p:bldP spid="4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26563</TotalTime>
  <Words>2806</Words>
  <Application>Microsoft Office PowerPoint</Application>
  <PresentationFormat>On-screen Show (4:3)</PresentationFormat>
  <Paragraphs>331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Essential</vt:lpstr>
      <vt:lpstr>Structural Change </vt:lpstr>
      <vt:lpstr> Training Goals  </vt:lpstr>
      <vt:lpstr>Connect to Protect® Nationwide </vt:lpstr>
      <vt:lpstr>Slide 4</vt:lpstr>
      <vt:lpstr>Defining Mobilization </vt:lpstr>
      <vt:lpstr>Slide 6</vt:lpstr>
      <vt:lpstr>C2P Structural Change </vt:lpstr>
      <vt:lpstr>Causes &amp; Contributors of Risk</vt:lpstr>
      <vt:lpstr>Types of Interventions</vt:lpstr>
      <vt:lpstr>The River Metaphor</vt:lpstr>
      <vt:lpstr>The River Metaphor</vt:lpstr>
      <vt:lpstr>The River Metaphor</vt:lpstr>
      <vt:lpstr>Comparing Types of Change </vt:lpstr>
      <vt:lpstr>Example</vt:lpstr>
      <vt:lpstr>Slide 15</vt:lpstr>
      <vt:lpstr>What is a program? </vt:lpstr>
      <vt:lpstr>What is a practice? </vt:lpstr>
      <vt:lpstr>What is a policy? </vt:lpstr>
      <vt:lpstr>Slide 19</vt:lpstr>
      <vt:lpstr>Continuum of Care Accomplishments to date…</vt:lpstr>
      <vt:lpstr>Slide 21</vt:lpstr>
      <vt:lpstr>Slide 22</vt:lpstr>
      <vt:lpstr>Slide 23</vt:lpstr>
      <vt:lpstr>Resources</vt:lpstr>
    </vt:vector>
  </TitlesOfParts>
  <Company>Johns Hopkins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rstewa39</dc:creator>
  <cp:lastModifiedBy>Raachel's</cp:lastModifiedBy>
  <cp:revision>450</cp:revision>
  <dcterms:created xsi:type="dcterms:W3CDTF">2012-08-29T16:04:22Z</dcterms:created>
  <dcterms:modified xsi:type="dcterms:W3CDTF">2015-03-19T19:22:18Z</dcterms:modified>
</cp:coreProperties>
</file>